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62" r:id="rId4"/>
    <p:sldId id="258" r:id="rId5"/>
    <p:sldId id="259" r:id="rId6"/>
    <p:sldId id="260" r:id="rId7"/>
    <p:sldId id="272" r:id="rId8"/>
    <p:sldId id="263" r:id="rId9"/>
    <p:sldId id="265" r:id="rId10"/>
    <p:sldId id="273" r:id="rId11"/>
    <p:sldId id="264" r:id="rId12"/>
    <p:sldId id="266" r:id="rId13"/>
    <p:sldId id="261" r:id="rId14"/>
    <p:sldId id="267" r:id="rId15"/>
    <p:sldId id="270" r:id="rId16"/>
    <p:sldId id="268" r:id="rId17"/>
    <p:sldId id="269"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14" autoAdjust="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0A1767-56E0-4CF4-AC64-090743A34300}"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GB"/>
        </a:p>
      </dgm:t>
    </dgm:pt>
    <dgm:pt modelId="{48836D76-5A18-4AEB-A363-33616F9708B7}">
      <dgm:prSet/>
      <dgm:spPr/>
      <dgm:t>
        <a:bodyPr/>
        <a:lstStyle/>
        <a:p>
          <a:pPr rtl="0"/>
          <a:r>
            <a:rPr lang="en-US" dirty="0"/>
            <a:t>Understand how the Albanian diaspora participate in  and support the local development </a:t>
          </a:r>
          <a:endParaRPr lang="en-GB" dirty="0"/>
        </a:p>
      </dgm:t>
    </dgm:pt>
    <dgm:pt modelId="{8E97DBF3-F514-45D1-B77C-A4618080C406}" type="parTrans" cxnId="{FA19EC25-84DC-48AF-A18A-3C403D908F92}">
      <dgm:prSet/>
      <dgm:spPr/>
      <dgm:t>
        <a:bodyPr/>
        <a:lstStyle/>
        <a:p>
          <a:endParaRPr lang="en-GB"/>
        </a:p>
      </dgm:t>
    </dgm:pt>
    <dgm:pt modelId="{B48FA239-C76C-4E65-AA11-25F76B09640A}" type="sibTrans" cxnId="{FA19EC25-84DC-48AF-A18A-3C403D908F92}">
      <dgm:prSet/>
      <dgm:spPr/>
      <dgm:t>
        <a:bodyPr/>
        <a:lstStyle/>
        <a:p>
          <a:endParaRPr lang="en-GB"/>
        </a:p>
      </dgm:t>
    </dgm:pt>
    <dgm:pt modelId="{71F0F9BF-5C2A-4439-AB12-56962DED0222}">
      <dgm:prSet custT="1"/>
      <dgm:spPr/>
      <dgm:t>
        <a:bodyPr/>
        <a:lstStyle/>
        <a:p>
          <a:pPr rtl="0"/>
          <a:r>
            <a:rPr lang="en-US" sz="2800" b="1" dirty="0"/>
            <a:t>Main objectives</a:t>
          </a:r>
          <a:endParaRPr lang="en-GB" sz="2800" b="1" dirty="0"/>
        </a:p>
      </dgm:t>
    </dgm:pt>
    <dgm:pt modelId="{79F27240-3C8D-4A25-90D1-479C406A56C4}" type="parTrans" cxnId="{A312BDEC-CF76-4DEE-AC3C-D52E9BEB76CB}">
      <dgm:prSet/>
      <dgm:spPr/>
      <dgm:t>
        <a:bodyPr/>
        <a:lstStyle/>
        <a:p>
          <a:endParaRPr lang="en-GB"/>
        </a:p>
      </dgm:t>
    </dgm:pt>
    <dgm:pt modelId="{D6329579-3E95-448E-8A58-FE0C19D50B38}" type="sibTrans" cxnId="{A312BDEC-CF76-4DEE-AC3C-D52E9BEB76CB}">
      <dgm:prSet/>
      <dgm:spPr/>
      <dgm:t>
        <a:bodyPr/>
        <a:lstStyle/>
        <a:p>
          <a:endParaRPr lang="en-GB"/>
        </a:p>
      </dgm:t>
    </dgm:pt>
    <dgm:pt modelId="{675167E4-6E20-47AD-A2BA-DEAC6E9C4CD1}">
      <dgm:prSet custT="1"/>
      <dgm:spPr/>
      <dgm:t>
        <a:bodyPr/>
        <a:lstStyle/>
        <a:p>
          <a:pPr rtl="0"/>
          <a:r>
            <a:rPr lang="en-US" sz="1600" dirty="0"/>
            <a:t>Capitalize the experience of </a:t>
          </a:r>
          <a:r>
            <a:rPr lang="en-US" sz="1600" dirty="0" err="1"/>
            <a:t>diaspora</a:t>
          </a:r>
          <a:r>
            <a:rPr lang="en-US" sz="1600" dirty="0"/>
            <a:t> involvement in local processes </a:t>
          </a:r>
          <a:endParaRPr lang="en-GB" sz="1600" dirty="0"/>
        </a:p>
      </dgm:t>
    </dgm:pt>
    <dgm:pt modelId="{EC1D4EA8-E1A7-460B-905A-B3666570B312}" type="parTrans" cxnId="{1CFF1D2C-6594-4470-9052-35C451511FDB}">
      <dgm:prSet/>
      <dgm:spPr/>
      <dgm:t>
        <a:bodyPr/>
        <a:lstStyle/>
        <a:p>
          <a:endParaRPr lang="en-GB"/>
        </a:p>
      </dgm:t>
    </dgm:pt>
    <dgm:pt modelId="{82DF6C53-BBFC-4384-AE80-009D5FD7DC45}" type="sibTrans" cxnId="{1CFF1D2C-6594-4470-9052-35C451511FDB}">
      <dgm:prSet/>
      <dgm:spPr/>
      <dgm:t>
        <a:bodyPr/>
        <a:lstStyle/>
        <a:p>
          <a:endParaRPr lang="en-GB"/>
        </a:p>
      </dgm:t>
    </dgm:pt>
    <dgm:pt modelId="{1AD89D29-6DF4-4F1C-8125-1BF1B369DBC8}">
      <dgm:prSet custT="1"/>
      <dgm:spPr/>
      <dgm:t>
        <a:bodyPr/>
        <a:lstStyle/>
        <a:p>
          <a:pPr rtl="0"/>
          <a:r>
            <a:rPr lang="en-US" sz="1600" dirty="0"/>
            <a:t>Explore and articulate the role of </a:t>
          </a:r>
          <a:r>
            <a:rPr lang="en-US" sz="1600" dirty="0" err="1"/>
            <a:t>dldp</a:t>
          </a:r>
          <a:r>
            <a:rPr lang="en-US" sz="1600" dirty="0"/>
            <a:t> in  engaging the Diaspora in the preparation of GLP for the municipality of </a:t>
          </a:r>
          <a:r>
            <a:rPr lang="en-US" sz="1600" dirty="0" err="1"/>
            <a:t>Tropoja</a:t>
          </a:r>
          <a:r>
            <a:rPr lang="en-US" sz="1600" dirty="0"/>
            <a:t> and </a:t>
          </a:r>
          <a:r>
            <a:rPr lang="en-US" sz="1600" dirty="0" err="1"/>
            <a:t>Malesi</a:t>
          </a:r>
          <a:r>
            <a:rPr lang="en-US" sz="1600" dirty="0"/>
            <a:t> e </a:t>
          </a:r>
          <a:r>
            <a:rPr lang="en-US" sz="1600" dirty="0" err="1"/>
            <a:t>Madhe</a:t>
          </a:r>
          <a:endParaRPr lang="en-GB" sz="1600" dirty="0"/>
        </a:p>
      </dgm:t>
    </dgm:pt>
    <dgm:pt modelId="{80A8B590-3BFE-4813-AD3D-31781F7772E2}" type="parTrans" cxnId="{B0E8C1B5-8F49-4625-9AF1-399C83D012E1}">
      <dgm:prSet/>
      <dgm:spPr/>
      <dgm:t>
        <a:bodyPr/>
        <a:lstStyle/>
        <a:p>
          <a:endParaRPr lang="en-GB"/>
        </a:p>
      </dgm:t>
    </dgm:pt>
    <dgm:pt modelId="{A4A4AA05-C01B-4CCB-93DB-7AEB7D867C97}" type="sibTrans" cxnId="{B0E8C1B5-8F49-4625-9AF1-399C83D012E1}">
      <dgm:prSet/>
      <dgm:spPr/>
      <dgm:t>
        <a:bodyPr/>
        <a:lstStyle/>
        <a:p>
          <a:endParaRPr lang="en-GB"/>
        </a:p>
      </dgm:t>
    </dgm:pt>
    <dgm:pt modelId="{2B1A1FE3-05AD-4B90-AD3B-45508847625D}">
      <dgm:prSet custT="1"/>
      <dgm:spPr/>
      <dgm:t>
        <a:bodyPr/>
        <a:lstStyle/>
        <a:p>
          <a:pPr rtl="0"/>
          <a:r>
            <a:rPr lang="en-US" sz="1600" dirty="0"/>
            <a:t>Present the lesson learned from the process</a:t>
          </a:r>
          <a:endParaRPr lang="en-GB" sz="1600" dirty="0"/>
        </a:p>
      </dgm:t>
    </dgm:pt>
    <dgm:pt modelId="{DDAFEDA5-CB11-4BEE-A4A0-4F62F4CD2E67}" type="parTrans" cxnId="{CA7C4FB6-9B46-4147-AD8A-34FCCDFB2D0B}">
      <dgm:prSet/>
      <dgm:spPr/>
      <dgm:t>
        <a:bodyPr/>
        <a:lstStyle/>
        <a:p>
          <a:endParaRPr lang="en-GB"/>
        </a:p>
      </dgm:t>
    </dgm:pt>
    <dgm:pt modelId="{A099582F-B2D5-4318-AC5D-869F703136A9}" type="sibTrans" cxnId="{CA7C4FB6-9B46-4147-AD8A-34FCCDFB2D0B}">
      <dgm:prSet/>
      <dgm:spPr/>
      <dgm:t>
        <a:bodyPr/>
        <a:lstStyle/>
        <a:p>
          <a:endParaRPr lang="en-GB"/>
        </a:p>
      </dgm:t>
    </dgm:pt>
    <dgm:pt modelId="{FC128822-B1D3-4A9F-9DFD-1AEE7902BFAD}" type="pres">
      <dgm:prSet presAssocID="{2B0A1767-56E0-4CF4-AC64-090743A34300}" presName="diagram" presStyleCnt="0">
        <dgm:presLayoutVars>
          <dgm:chPref val="1"/>
          <dgm:dir/>
          <dgm:animOne val="branch"/>
          <dgm:animLvl val="lvl"/>
          <dgm:resizeHandles/>
        </dgm:presLayoutVars>
      </dgm:prSet>
      <dgm:spPr/>
    </dgm:pt>
    <dgm:pt modelId="{0EB67734-47BF-4B77-93C2-B5CEADFA8A20}" type="pres">
      <dgm:prSet presAssocID="{48836D76-5A18-4AEB-A363-33616F9708B7}" presName="root" presStyleCnt="0"/>
      <dgm:spPr/>
    </dgm:pt>
    <dgm:pt modelId="{15A2C68D-6234-4BC7-8C61-1040BC019639}" type="pres">
      <dgm:prSet presAssocID="{48836D76-5A18-4AEB-A363-33616F9708B7}" presName="rootComposite" presStyleCnt="0"/>
      <dgm:spPr/>
    </dgm:pt>
    <dgm:pt modelId="{80856631-7C1C-4BCE-A376-9DA44AEDF9E5}" type="pres">
      <dgm:prSet presAssocID="{48836D76-5A18-4AEB-A363-33616F9708B7}" presName="rootText" presStyleLbl="node1" presStyleIdx="0" presStyleCnt="2" custScaleX="156002" custScaleY="536452" custLinFactNeighborX="-17162" custLinFactNeighborY="24298"/>
      <dgm:spPr/>
    </dgm:pt>
    <dgm:pt modelId="{713A3D1C-0F3C-4C10-847E-C746118B5CE6}" type="pres">
      <dgm:prSet presAssocID="{48836D76-5A18-4AEB-A363-33616F9708B7}" presName="rootConnector" presStyleLbl="node1" presStyleIdx="0" presStyleCnt="2"/>
      <dgm:spPr/>
    </dgm:pt>
    <dgm:pt modelId="{65E864DC-078F-41EB-A410-232B43743EC3}" type="pres">
      <dgm:prSet presAssocID="{48836D76-5A18-4AEB-A363-33616F9708B7}" presName="childShape" presStyleCnt="0"/>
      <dgm:spPr/>
    </dgm:pt>
    <dgm:pt modelId="{A5627958-9740-41A1-99D9-C5FBF5F8E00A}" type="pres">
      <dgm:prSet presAssocID="{71F0F9BF-5C2A-4439-AB12-56962DED0222}" presName="root" presStyleCnt="0"/>
      <dgm:spPr/>
    </dgm:pt>
    <dgm:pt modelId="{2B1A1AB7-1A43-4078-B669-559F624706B3}" type="pres">
      <dgm:prSet presAssocID="{71F0F9BF-5C2A-4439-AB12-56962DED0222}" presName="rootComposite" presStyleCnt="0"/>
      <dgm:spPr/>
    </dgm:pt>
    <dgm:pt modelId="{50DEB57A-732F-4D15-BEDA-2201D0912CC6}" type="pres">
      <dgm:prSet presAssocID="{71F0F9BF-5C2A-4439-AB12-56962DED0222}" presName="rootText" presStyleLbl="node1" presStyleIdx="1" presStyleCnt="2" custScaleX="233572"/>
      <dgm:spPr/>
    </dgm:pt>
    <dgm:pt modelId="{21AEF18E-0012-4097-A93D-B7B8F11D13B6}" type="pres">
      <dgm:prSet presAssocID="{71F0F9BF-5C2A-4439-AB12-56962DED0222}" presName="rootConnector" presStyleLbl="node1" presStyleIdx="1" presStyleCnt="2"/>
      <dgm:spPr/>
    </dgm:pt>
    <dgm:pt modelId="{86EDD336-373B-4BDE-B287-3C7D8502AB15}" type="pres">
      <dgm:prSet presAssocID="{71F0F9BF-5C2A-4439-AB12-56962DED0222}" presName="childShape" presStyleCnt="0"/>
      <dgm:spPr/>
    </dgm:pt>
    <dgm:pt modelId="{E8F8589A-0624-43A7-9458-AB7FCA9B5666}" type="pres">
      <dgm:prSet presAssocID="{EC1D4EA8-E1A7-460B-905A-B3666570B312}" presName="Name13" presStyleLbl="parChTrans1D2" presStyleIdx="0" presStyleCnt="3"/>
      <dgm:spPr/>
    </dgm:pt>
    <dgm:pt modelId="{CF72B954-4C94-429D-B540-771BE07B6C23}" type="pres">
      <dgm:prSet presAssocID="{675167E4-6E20-47AD-A2BA-DEAC6E9C4CD1}" presName="childText" presStyleLbl="bgAcc1" presStyleIdx="0" presStyleCnt="3" custScaleX="328383">
        <dgm:presLayoutVars>
          <dgm:bulletEnabled val="1"/>
        </dgm:presLayoutVars>
      </dgm:prSet>
      <dgm:spPr/>
    </dgm:pt>
    <dgm:pt modelId="{6DA886FE-600B-43D1-991B-0C74D1719ECA}" type="pres">
      <dgm:prSet presAssocID="{80A8B590-3BFE-4813-AD3D-31781F7772E2}" presName="Name13" presStyleLbl="parChTrans1D2" presStyleIdx="1" presStyleCnt="3"/>
      <dgm:spPr/>
    </dgm:pt>
    <dgm:pt modelId="{C8152770-106D-4989-B212-6E290611A7D8}" type="pres">
      <dgm:prSet presAssocID="{1AD89D29-6DF4-4F1C-8125-1BF1B369DBC8}" presName="childText" presStyleLbl="bgAcc1" presStyleIdx="1" presStyleCnt="3" custScaleX="329714" custLinFactNeighborY="17970">
        <dgm:presLayoutVars>
          <dgm:bulletEnabled val="1"/>
        </dgm:presLayoutVars>
      </dgm:prSet>
      <dgm:spPr/>
    </dgm:pt>
    <dgm:pt modelId="{C910E3AA-BC32-431D-A7BB-F80CFBE06FBD}" type="pres">
      <dgm:prSet presAssocID="{DDAFEDA5-CB11-4BEE-A4A0-4F62F4CD2E67}" presName="Name13" presStyleLbl="parChTrans1D2" presStyleIdx="2" presStyleCnt="3"/>
      <dgm:spPr/>
    </dgm:pt>
    <dgm:pt modelId="{30A9EB2A-AEC3-4AF3-BE2D-601380E346B6}" type="pres">
      <dgm:prSet presAssocID="{2B1A1FE3-05AD-4B90-AD3B-45508847625D}" presName="childText" presStyleLbl="bgAcc1" presStyleIdx="2" presStyleCnt="3" custScaleX="332885" custLinFactNeighborY="35070">
        <dgm:presLayoutVars>
          <dgm:bulletEnabled val="1"/>
        </dgm:presLayoutVars>
      </dgm:prSet>
      <dgm:spPr/>
    </dgm:pt>
  </dgm:ptLst>
  <dgm:cxnLst>
    <dgm:cxn modelId="{FF63CB21-6833-43A1-A84E-96F9A56A577B}" type="presOf" srcId="{48836D76-5A18-4AEB-A363-33616F9708B7}" destId="{713A3D1C-0F3C-4C10-847E-C746118B5CE6}" srcOrd="1" destOrd="0" presId="urn:microsoft.com/office/officeart/2005/8/layout/hierarchy3"/>
    <dgm:cxn modelId="{FA19EC25-84DC-48AF-A18A-3C403D908F92}" srcId="{2B0A1767-56E0-4CF4-AC64-090743A34300}" destId="{48836D76-5A18-4AEB-A363-33616F9708B7}" srcOrd="0" destOrd="0" parTransId="{8E97DBF3-F514-45D1-B77C-A4618080C406}" sibTransId="{B48FA239-C76C-4E65-AA11-25F76B09640A}"/>
    <dgm:cxn modelId="{1CFF1D2C-6594-4470-9052-35C451511FDB}" srcId="{71F0F9BF-5C2A-4439-AB12-56962DED0222}" destId="{675167E4-6E20-47AD-A2BA-DEAC6E9C4CD1}" srcOrd="0" destOrd="0" parTransId="{EC1D4EA8-E1A7-460B-905A-B3666570B312}" sibTransId="{82DF6C53-BBFC-4384-AE80-009D5FD7DC45}"/>
    <dgm:cxn modelId="{DFE4A767-5CDB-4310-B507-849D69A11D3A}" type="presOf" srcId="{71F0F9BF-5C2A-4439-AB12-56962DED0222}" destId="{21AEF18E-0012-4097-A93D-B7B8F11D13B6}" srcOrd="1" destOrd="0" presId="urn:microsoft.com/office/officeart/2005/8/layout/hierarchy3"/>
    <dgm:cxn modelId="{7CFBE27D-6201-4587-B328-64DA2DB1D9DC}" type="presOf" srcId="{EC1D4EA8-E1A7-460B-905A-B3666570B312}" destId="{E8F8589A-0624-43A7-9458-AB7FCA9B5666}" srcOrd="0" destOrd="0" presId="urn:microsoft.com/office/officeart/2005/8/layout/hierarchy3"/>
    <dgm:cxn modelId="{D623848C-60E5-40C3-9410-F395608D0ECD}" type="presOf" srcId="{1AD89D29-6DF4-4F1C-8125-1BF1B369DBC8}" destId="{C8152770-106D-4989-B212-6E290611A7D8}" srcOrd="0" destOrd="0" presId="urn:microsoft.com/office/officeart/2005/8/layout/hierarchy3"/>
    <dgm:cxn modelId="{B0F3BCA6-CBBA-423C-9873-C75A9891D714}" type="presOf" srcId="{2B1A1FE3-05AD-4B90-AD3B-45508847625D}" destId="{30A9EB2A-AEC3-4AF3-BE2D-601380E346B6}" srcOrd="0" destOrd="0" presId="urn:microsoft.com/office/officeart/2005/8/layout/hierarchy3"/>
    <dgm:cxn modelId="{B0E8C1B5-8F49-4625-9AF1-399C83D012E1}" srcId="{71F0F9BF-5C2A-4439-AB12-56962DED0222}" destId="{1AD89D29-6DF4-4F1C-8125-1BF1B369DBC8}" srcOrd="1" destOrd="0" parTransId="{80A8B590-3BFE-4813-AD3D-31781F7772E2}" sibTransId="{A4A4AA05-C01B-4CCB-93DB-7AEB7D867C97}"/>
    <dgm:cxn modelId="{CA7C4FB6-9B46-4147-AD8A-34FCCDFB2D0B}" srcId="{71F0F9BF-5C2A-4439-AB12-56962DED0222}" destId="{2B1A1FE3-05AD-4B90-AD3B-45508847625D}" srcOrd="2" destOrd="0" parTransId="{DDAFEDA5-CB11-4BEE-A4A0-4F62F4CD2E67}" sibTransId="{A099582F-B2D5-4318-AC5D-869F703136A9}"/>
    <dgm:cxn modelId="{4281A0BB-D9BA-4B70-8FE3-7426AA415E66}" type="presOf" srcId="{48836D76-5A18-4AEB-A363-33616F9708B7}" destId="{80856631-7C1C-4BCE-A376-9DA44AEDF9E5}" srcOrd="0" destOrd="0" presId="urn:microsoft.com/office/officeart/2005/8/layout/hierarchy3"/>
    <dgm:cxn modelId="{44B2D4D4-648B-4E80-8893-111928932847}" type="presOf" srcId="{80A8B590-3BFE-4813-AD3D-31781F7772E2}" destId="{6DA886FE-600B-43D1-991B-0C74D1719ECA}" srcOrd="0" destOrd="0" presId="urn:microsoft.com/office/officeart/2005/8/layout/hierarchy3"/>
    <dgm:cxn modelId="{611BE0DD-A366-42D2-9EB0-C5ECC6BF4766}" type="presOf" srcId="{71F0F9BF-5C2A-4439-AB12-56962DED0222}" destId="{50DEB57A-732F-4D15-BEDA-2201D0912CC6}" srcOrd="0" destOrd="0" presId="urn:microsoft.com/office/officeart/2005/8/layout/hierarchy3"/>
    <dgm:cxn modelId="{AB6F77E1-74FC-4900-BCF0-B7080357E9A2}" type="presOf" srcId="{2B0A1767-56E0-4CF4-AC64-090743A34300}" destId="{FC128822-B1D3-4A9F-9DFD-1AEE7902BFAD}" srcOrd="0" destOrd="0" presId="urn:microsoft.com/office/officeart/2005/8/layout/hierarchy3"/>
    <dgm:cxn modelId="{2A4952EA-032F-44B8-B819-EE6EFFBEE8A4}" type="presOf" srcId="{DDAFEDA5-CB11-4BEE-A4A0-4F62F4CD2E67}" destId="{C910E3AA-BC32-431D-A7BB-F80CFBE06FBD}" srcOrd="0" destOrd="0" presId="urn:microsoft.com/office/officeart/2005/8/layout/hierarchy3"/>
    <dgm:cxn modelId="{199CD0EA-C174-4408-9C3C-EEF881A597A5}" type="presOf" srcId="{675167E4-6E20-47AD-A2BA-DEAC6E9C4CD1}" destId="{CF72B954-4C94-429D-B540-771BE07B6C23}" srcOrd="0" destOrd="0" presId="urn:microsoft.com/office/officeart/2005/8/layout/hierarchy3"/>
    <dgm:cxn modelId="{A312BDEC-CF76-4DEE-AC3C-D52E9BEB76CB}" srcId="{2B0A1767-56E0-4CF4-AC64-090743A34300}" destId="{71F0F9BF-5C2A-4439-AB12-56962DED0222}" srcOrd="1" destOrd="0" parTransId="{79F27240-3C8D-4A25-90D1-479C406A56C4}" sibTransId="{D6329579-3E95-448E-8A58-FE0C19D50B38}"/>
    <dgm:cxn modelId="{A5CF57BE-3F33-41DF-AE72-AA3466170306}" type="presParOf" srcId="{FC128822-B1D3-4A9F-9DFD-1AEE7902BFAD}" destId="{0EB67734-47BF-4B77-93C2-B5CEADFA8A20}" srcOrd="0" destOrd="0" presId="urn:microsoft.com/office/officeart/2005/8/layout/hierarchy3"/>
    <dgm:cxn modelId="{372A3F80-1531-4AE1-95A5-D26601F14C3B}" type="presParOf" srcId="{0EB67734-47BF-4B77-93C2-B5CEADFA8A20}" destId="{15A2C68D-6234-4BC7-8C61-1040BC019639}" srcOrd="0" destOrd="0" presId="urn:microsoft.com/office/officeart/2005/8/layout/hierarchy3"/>
    <dgm:cxn modelId="{9BD46D56-3D5C-492C-BAEA-88DE28B0F8A2}" type="presParOf" srcId="{15A2C68D-6234-4BC7-8C61-1040BC019639}" destId="{80856631-7C1C-4BCE-A376-9DA44AEDF9E5}" srcOrd="0" destOrd="0" presId="urn:microsoft.com/office/officeart/2005/8/layout/hierarchy3"/>
    <dgm:cxn modelId="{6A4B301B-4BA7-4C14-84C4-8BE7E9EDE9EC}" type="presParOf" srcId="{15A2C68D-6234-4BC7-8C61-1040BC019639}" destId="{713A3D1C-0F3C-4C10-847E-C746118B5CE6}" srcOrd="1" destOrd="0" presId="urn:microsoft.com/office/officeart/2005/8/layout/hierarchy3"/>
    <dgm:cxn modelId="{E43EDDAC-9DDA-40CB-894B-CF0ECB2FDA73}" type="presParOf" srcId="{0EB67734-47BF-4B77-93C2-B5CEADFA8A20}" destId="{65E864DC-078F-41EB-A410-232B43743EC3}" srcOrd="1" destOrd="0" presId="urn:microsoft.com/office/officeart/2005/8/layout/hierarchy3"/>
    <dgm:cxn modelId="{C3DB36BF-2512-4B40-AEAD-500ED7586791}" type="presParOf" srcId="{FC128822-B1D3-4A9F-9DFD-1AEE7902BFAD}" destId="{A5627958-9740-41A1-99D9-C5FBF5F8E00A}" srcOrd="1" destOrd="0" presId="urn:microsoft.com/office/officeart/2005/8/layout/hierarchy3"/>
    <dgm:cxn modelId="{58DF46B9-A571-45F7-928C-7C4727A0B477}" type="presParOf" srcId="{A5627958-9740-41A1-99D9-C5FBF5F8E00A}" destId="{2B1A1AB7-1A43-4078-B669-559F624706B3}" srcOrd="0" destOrd="0" presId="urn:microsoft.com/office/officeart/2005/8/layout/hierarchy3"/>
    <dgm:cxn modelId="{FAD55483-84EA-40D0-9F7F-897AE60727F2}" type="presParOf" srcId="{2B1A1AB7-1A43-4078-B669-559F624706B3}" destId="{50DEB57A-732F-4D15-BEDA-2201D0912CC6}" srcOrd="0" destOrd="0" presId="urn:microsoft.com/office/officeart/2005/8/layout/hierarchy3"/>
    <dgm:cxn modelId="{958B347A-9C40-48B6-A906-CA7E3878D029}" type="presParOf" srcId="{2B1A1AB7-1A43-4078-B669-559F624706B3}" destId="{21AEF18E-0012-4097-A93D-B7B8F11D13B6}" srcOrd="1" destOrd="0" presId="urn:microsoft.com/office/officeart/2005/8/layout/hierarchy3"/>
    <dgm:cxn modelId="{48C70CBE-CAA2-48EF-A473-0755B8692C5E}" type="presParOf" srcId="{A5627958-9740-41A1-99D9-C5FBF5F8E00A}" destId="{86EDD336-373B-4BDE-B287-3C7D8502AB15}" srcOrd="1" destOrd="0" presId="urn:microsoft.com/office/officeart/2005/8/layout/hierarchy3"/>
    <dgm:cxn modelId="{5526697A-0946-4469-ADDC-E14BD4B1DF5A}" type="presParOf" srcId="{86EDD336-373B-4BDE-B287-3C7D8502AB15}" destId="{E8F8589A-0624-43A7-9458-AB7FCA9B5666}" srcOrd="0" destOrd="0" presId="urn:microsoft.com/office/officeart/2005/8/layout/hierarchy3"/>
    <dgm:cxn modelId="{653791E8-9992-42B4-9C6F-6991CEE0A595}" type="presParOf" srcId="{86EDD336-373B-4BDE-B287-3C7D8502AB15}" destId="{CF72B954-4C94-429D-B540-771BE07B6C23}" srcOrd="1" destOrd="0" presId="urn:microsoft.com/office/officeart/2005/8/layout/hierarchy3"/>
    <dgm:cxn modelId="{05B2A22F-FBBA-496E-BD38-C1D54BF6DDB8}" type="presParOf" srcId="{86EDD336-373B-4BDE-B287-3C7D8502AB15}" destId="{6DA886FE-600B-43D1-991B-0C74D1719ECA}" srcOrd="2" destOrd="0" presId="urn:microsoft.com/office/officeart/2005/8/layout/hierarchy3"/>
    <dgm:cxn modelId="{1EDCD52B-256E-48DD-A9F8-FB4886139D6E}" type="presParOf" srcId="{86EDD336-373B-4BDE-B287-3C7D8502AB15}" destId="{C8152770-106D-4989-B212-6E290611A7D8}" srcOrd="3" destOrd="0" presId="urn:microsoft.com/office/officeart/2005/8/layout/hierarchy3"/>
    <dgm:cxn modelId="{BBB7369F-3013-416B-ACE0-3CA1438FEC46}" type="presParOf" srcId="{86EDD336-373B-4BDE-B287-3C7D8502AB15}" destId="{C910E3AA-BC32-431D-A7BB-F80CFBE06FBD}" srcOrd="4" destOrd="0" presId="urn:microsoft.com/office/officeart/2005/8/layout/hierarchy3"/>
    <dgm:cxn modelId="{541D1B31-B8DD-48E6-A29C-FBE204FA392A}" type="presParOf" srcId="{86EDD336-373B-4BDE-B287-3C7D8502AB15}" destId="{30A9EB2A-AEC3-4AF3-BE2D-601380E346B6}"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8B73C2-468B-4F54-9DDB-3BD0CBD4B9D0}"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GB"/>
        </a:p>
      </dgm:t>
    </dgm:pt>
    <dgm:pt modelId="{E3EC03DA-E5FE-4322-A083-57B70C38CC54}">
      <dgm:prSet/>
      <dgm:spPr/>
      <dgm:t>
        <a:bodyPr/>
        <a:lstStyle/>
        <a:p>
          <a:pPr rtl="0"/>
          <a:r>
            <a:rPr lang="en-US" b="1" dirty="0"/>
            <a:t>Desk research and Review of Existing Practices </a:t>
          </a:r>
          <a:endParaRPr lang="en-GB" dirty="0"/>
        </a:p>
      </dgm:t>
    </dgm:pt>
    <dgm:pt modelId="{6D4455DF-A968-4185-AC5E-355FC7577461}" type="parTrans" cxnId="{5AC1AD14-9593-4DC0-9418-B0F947D0C8F0}">
      <dgm:prSet/>
      <dgm:spPr/>
      <dgm:t>
        <a:bodyPr/>
        <a:lstStyle/>
        <a:p>
          <a:endParaRPr lang="en-GB"/>
        </a:p>
      </dgm:t>
    </dgm:pt>
    <dgm:pt modelId="{6EC3C9FF-65C6-413C-A90F-3B432F183ED7}" type="sibTrans" cxnId="{5AC1AD14-9593-4DC0-9418-B0F947D0C8F0}">
      <dgm:prSet/>
      <dgm:spPr/>
      <dgm:t>
        <a:bodyPr/>
        <a:lstStyle/>
        <a:p>
          <a:endParaRPr lang="en-GB"/>
        </a:p>
      </dgm:t>
    </dgm:pt>
    <dgm:pt modelId="{63593407-165F-49D2-B44A-884F54C91552}">
      <dgm:prSet/>
      <dgm:spPr/>
      <dgm:t>
        <a:bodyPr/>
        <a:lstStyle/>
        <a:p>
          <a:pPr rtl="0"/>
          <a:r>
            <a:rPr lang="en-US" b="1" dirty="0"/>
            <a:t>Expert semi structured interviews</a:t>
          </a:r>
          <a:endParaRPr lang="en-GB" dirty="0"/>
        </a:p>
      </dgm:t>
    </dgm:pt>
    <dgm:pt modelId="{F47FC1F7-4AB3-4775-86C7-2DF313DB3EB5}" type="parTrans" cxnId="{947C4B98-B232-4AF1-B267-9836394BCD2D}">
      <dgm:prSet/>
      <dgm:spPr/>
      <dgm:t>
        <a:bodyPr/>
        <a:lstStyle/>
        <a:p>
          <a:endParaRPr lang="en-GB"/>
        </a:p>
      </dgm:t>
    </dgm:pt>
    <dgm:pt modelId="{5139F0F2-CCFF-46FF-91CD-D151BF887608}" type="sibTrans" cxnId="{947C4B98-B232-4AF1-B267-9836394BCD2D}">
      <dgm:prSet/>
      <dgm:spPr/>
      <dgm:t>
        <a:bodyPr/>
        <a:lstStyle/>
        <a:p>
          <a:endParaRPr lang="en-GB"/>
        </a:p>
      </dgm:t>
    </dgm:pt>
    <dgm:pt modelId="{85DD5C8D-3301-432B-A048-1999FCF0CC32}">
      <dgm:prSet/>
      <dgm:spPr/>
      <dgm:t>
        <a:bodyPr/>
        <a:lstStyle/>
        <a:p>
          <a:pPr rtl="0"/>
          <a:r>
            <a:rPr lang="en-US" b="1" dirty="0"/>
            <a:t>Questionnaire addressed </a:t>
          </a:r>
          <a:r>
            <a:rPr lang="en-US" b="1" dirty="0" err="1"/>
            <a:t>diaspora</a:t>
          </a:r>
          <a:r>
            <a:rPr lang="en-US" b="1" dirty="0"/>
            <a:t> members </a:t>
          </a:r>
          <a:endParaRPr lang="en-GB" dirty="0"/>
        </a:p>
      </dgm:t>
    </dgm:pt>
    <dgm:pt modelId="{9EF1B2FA-EA81-4F15-B820-622FFFF988A3}" type="parTrans" cxnId="{9C17A849-BF21-4E41-BE51-E1776D89A3D0}">
      <dgm:prSet/>
      <dgm:spPr/>
      <dgm:t>
        <a:bodyPr/>
        <a:lstStyle/>
        <a:p>
          <a:endParaRPr lang="en-GB"/>
        </a:p>
      </dgm:t>
    </dgm:pt>
    <dgm:pt modelId="{FDBA4145-3A2A-408A-9289-4CF202BD73BA}" type="sibTrans" cxnId="{9C17A849-BF21-4E41-BE51-E1776D89A3D0}">
      <dgm:prSet/>
      <dgm:spPr/>
      <dgm:t>
        <a:bodyPr/>
        <a:lstStyle/>
        <a:p>
          <a:endParaRPr lang="en-GB"/>
        </a:p>
      </dgm:t>
    </dgm:pt>
    <dgm:pt modelId="{59264257-4BAB-4072-AE32-284F0A8B4778}">
      <dgm:prSet/>
      <dgm:spPr/>
      <dgm:t>
        <a:bodyPr/>
        <a:lstStyle/>
        <a:p>
          <a:pPr rtl="0"/>
          <a:r>
            <a:rPr lang="en-US" b="1" dirty="0"/>
            <a:t>Case Study Approach</a:t>
          </a:r>
          <a:endParaRPr lang="en-GB" dirty="0"/>
        </a:p>
      </dgm:t>
    </dgm:pt>
    <dgm:pt modelId="{DF435915-CD1E-4688-9A84-F042C82D0AF8}" type="parTrans" cxnId="{161B287F-4471-4E74-B4B5-B6CC3EE0BEDC}">
      <dgm:prSet/>
      <dgm:spPr/>
      <dgm:t>
        <a:bodyPr/>
        <a:lstStyle/>
        <a:p>
          <a:endParaRPr lang="en-GB"/>
        </a:p>
      </dgm:t>
    </dgm:pt>
    <dgm:pt modelId="{CF595B71-BE51-4B82-9288-DE567822A685}" type="sibTrans" cxnId="{161B287F-4471-4E74-B4B5-B6CC3EE0BEDC}">
      <dgm:prSet/>
      <dgm:spPr/>
      <dgm:t>
        <a:bodyPr/>
        <a:lstStyle/>
        <a:p>
          <a:endParaRPr lang="en-GB"/>
        </a:p>
      </dgm:t>
    </dgm:pt>
    <dgm:pt modelId="{92CD929F-9F15-4733-9D78-E5273EDEEBEC}" type="pres">
      <dgm:prSet presAssocID="{468B73C2-468B-4F54-9DDB-3BD0CBD4B9D0}" presName="Name0" presStyleCnt="0">
        <dgm:presLayoutVars>
          <dgm:dir/>
          <dgm:animLvl val="lvl"/>
          <dgm:resizeHandles val="exact"/>
        </dgm:presLayoutVars>
      </dgm:prSet>
      <dgm:spPr/>
    </dgm:pt>
    <dgm:pt modelId="{09A730DB-4710-4A75-8A88-C5674D89F32C}" type="pres">
      <dgm:prSet presAssocID="{59264257-4BAB-4072-AE32-284F0A8B4778}" presName="boxAndChildren" presStyleCnt="0"/>
      <dgm:spPr/>
    </dgm:pt>
    <dgm:pt modelId="{DA8D8262-BDF8-4DA8-ABD9-BD5CE22879BA}" type="pres">
      <dgm:prSet presAssocID="{59264257-4BAB-4072-AE32-284F0A8B4778}" presName="parentTextBox" presStyleLbl="node1" presStyleIdx="0" presStyleCnt="4"/>
      <dgm:spPr/>
    </dgm:pt>
    <dgm:pt modelId="{2C7FAE9B-06BE-441F-A4AE-CD670DC3D6CD}" type="pres">
      <dgm:prSet presAssocID="{FDBA4145-3A2A-408A-9289-4CF202BD73BA}" presName="sp" presStyleCnt="0"/>
      <dgm:spPr/>
    </dgm:pt>
    <dgm:pt modelId="{B06CD377-0C4C-4D21-80F2-00A225D33625}" type="pres">
      <dgm:prSet presAssocID="{85DD5C8D-3301-432B-A048-1999FCF0CC32}" presName="arrowAndChildren" presStyleCnt="0"/>
      <dgm:spPr/>
    </dgm:pt>
    <dgm:pt modelId="{77097154-AEC2-44BB-9918-9AA422FF0AE1}" type="pres">
      <dgm:prSet presAssocID="{85DD5C8D-3301-432B-A048-1999FCF0CC32}" presName="parentTextArrow" presStyleLbl="node1" presStyleIdx="1" presStyleCnt="4"/>
      <dgm:spPr/>
    </dgm:pt>
    <dgm:pt modelId="{8C79BD29-880D-4188-B4AE-B7BE7B66B9DA}" type="pres">
      <dgm:prSet presAssocID="{5139F0F2-CCFF-46FF-91CD-D151BF887608}" presName="sp" presStyleCnt="0"/>
      <dgm:spPr/>
    </dgm:pt>
    <dgm:pt modelId="{D76EBDB4-4391-4127-8222-329DD0413C74}" type="pres">
      <dgm:prSet presAssocID="{63593407-165F-49D2-B44A-884F54C91552}" presName="arrowAndChildren" presStyleCnt="0"/>
      <dgm:spPr/>
    </dgm:pt>
    <dgm:pt modelId="{CBE37A4B-4967-4B78-9F8B-472C7BB2A264}" type="pres">
      <dgm:prSet presAssocID="{63593407-165F-49D2-B44A-884F54C91552}" presName="parentTextArrow" presStyleLbl="node1" presStyleIdx="2" presStyleCnt="4"/>
      <dgm:spPr/>
    </dgm:pt>
    <dgm:pt modelId="{9571E7AD-FAD3-4538-986E-6854ACBCD0CB}" type="pres">
      <dgm:prSet presAssocID="{6EC3C9FF-65C6-413C-A90F-3B432F183ED7}" presName="sp" presStyleCnt="0"/>
      <dgm:spPr/>
    </dgm:pt>
    <dgm:pt modelId="{3BEC063C-F00F-4BAE-A009-28B345B18BB2}" type="pres">
      <dgm:prSet presAssocID="{E3EC03DA-E5FE-4322-A083-57B70C38CC54}" presName="arrowAndChildren" presStyleCnt="0"/>
      <dgm:spPr/>
    </dgm:pt>
    <dgm:pt modelId="{AF20F695-C0E5-4F4E-AECA-5612B277F0A6}" type="pres">
      <dgm:prSet presAssocID="{E3EC03DA-E5FE-4322-A083-57B70C38CC54}" presName="parentTextArrow" presStyleLbl="node1" presStyleIdx="3" presStyleCnt="4"/>
      <dgm:spPr/>
    </dgm:pt>
  </dgm:ptLst>
  <dgm:cxnLst>
    <dgm:cxn modelId="{5AC1AD14-9593-4DC0-9418-B0F947D0C8F0}" srcId="{468B73C2-468B-4F54-9DDB-3BD0CBD4B9D0}" destId="{E3EC03DA-E5FE-4322-A083-57B70C38CC54}" srcOrd="0" destOrd="0" parTransId="{6D4455DF-A968-4185-AC5E-355FC7577461}" sibTransId="{6EC3C9FF-65C6-413C-A90F-3B432F183ED7}"/>
    <dgm:cxn modelId="{9C17A849-BF21-4E41-BE51-E1776D89A3D0}" srcId="{468B73C2-468B-4F54-9DDB-3BD0CBD4B9D0}" destId="{85DD5C8D-3301-432B-A048-1999FCF0CC32}" srcOrd="2" destOrd="0" parTransId="{9EF1B2FA-EA81-4F15-B820-622FFFF988A3}" sibTransId="{FDBA4145-3A2A-408A-9289-4CF202BD73BA}"/>
    <dgm:cxn modelId="{3F961473-453A-448E-80B8-6ED0765EAAAC}" type="presOf" srcId="{63593407-165F-49D2-B44A-884F54C91552}" destId="{CBE37A4B-4967-4B78-9F8B-472C7BB2A264}" srcOrd="0" destOrd="0" presId="urn:microsoft.com/office/officeart/2005/8/layout/process4"/>
    <dgm:cxn modelId="{161B287F-4471-4E74-B4B5-B6CC3EE0BEDC}" srcId="{468B73C2-468B-4F54-9DDB-3BD0CBD4B9D0}" destId="{59264257-4BAB-4072-AE32-284F0A8B4778}" srcOrd="3" destOrd="0" parTransId="{DF435915-CD1E-4688-9A84-F042C82D0AF8}" sibTransId="{CF595B71-BE51-4B82-9288-DE567822A685}"/>
    <dgm:cxn modelId="{13553D83-43D6-4A28-A9ED-60CAC9AB6FFE}" type="presOf" srcId="{E3EC03DA-E5FE-4322-A083-57B70C38CC54}" destId="{AF20F695-C0E5-4F4E-AECA-5612B277F0A6}" srcOrd="0" destOrd="0" presId="urn:microsoft.com/office/officeart/2005/8/layout/process4"/>
    <dgm:cxn modelId="{A54EBD85-5245-4928-9A32-6E1DDE118663}" type="presOf" srcId="{59264257-4BAB-4072-AE32-284F0A8B4778}" destId="{DA8D8262-BDF8-4DA8-ABD9-BD5CE22879BA}" srcOrd="0" destOrd="0" presId="urn:microsoft.com/office/officeart/2005/8/layout/process4"/>
    <dgm:cxn modelId="{0C3F0C88-28CC-4C67-BD21-1B6026D1D3CC}" type="presOf" srcId="{85DD5C8D-3301-432B-A048-1999FCF0CC32}" destId="{77097154-AEC2-44BB-9918-9AA422FF0AE1}" srcOrd="0" destOrd="0" presId="urn:microsoft.com/office/officeart/2005/8/layout/process4"/>
    <dgm:cxn modelId="{A02DA98C-1124-4782-9EFD-8C867BAC8D80}" type="presOf" srcId="{468B73C2-468B-4F54-9DDB-3BD0CBD4B9D0}" destId="{92CD929F-9F15-4733-9D78-E5273EDEEBEC}" srcOrd="0" destOrd="0" presId="urn:microsoft.com/office/officeart/2005/8/layout/process4"/>
    <dgm:cxn modelId="{947C4B98-B232-4AF1-B267-9836394BCD2D}" srcId="{468B73C2-468B-4F54-9DDB-3BD0CBD4B9D0}" destId="{63593407-165F-49D2-B44A-884F54C91552}" srcOrd="1" destOrd="0" parTransId="{F47FC1F7-4AB3-4775-86C7-2DF313DB3EB5}" sibTransId="{5139F0F2-CCFF-46FF-91CD-D151BF887608}"/>
    <dgm:cxn modelId="{42FD4011-12D6-41F4-8368-05CF8DB9B280}" type="presParOf" srcId="{92CD929F-9F15-4733-9D78-E5273EDEEBEC}" destId="{09A730DB-4710-4A75-8A88-C5674D89F32C}" srcOrd="0" destOrd="0" presId="urn:microsoft.com/office/officeart/2005/8/layout/process4"/>
    <dgm:cxn modelId="{ADBCA79A-2C26-441D-9C1A-4C0A0F84DCD3}" type="presParOf" srcId="{09A730DB-4710-4A75-8A88-C5674D89F32C}" destId="{DA8D8262-BDF8-4DA8-ABD9-BD5CE22879BA}" srcOrd="0" destOrd="0" presId="urn:microsoft.com/office/officeart/2005/8/layout/process4"/>
    <dgm:cxn modelId="{863CAA7C-FC64-41B0-9B0F-550D68D7BD66}" type="presParOf" srcId="{92CD929F-9F15-4733-9D78-E5273EDEEBEC}" destId="{2C7FAE9B-06BE-441F-A4AE-CD670DC3D6CD}" srcOrd="1" destOrd="0" presId="urn:microsoft.com/office/officeart/2005/8/layout/process4"/>
    <dgm:cxn modelId="{024B8689-B2FD-4D06-A09F-8D8041DC7FE5}" type="presParOf" srcId="{92CD929F-9F15-4733-9D78-E5273EDEEBEC}" destId="{B06CD377-0C4C-4D21-80F2-00A225D33625}" srcOrd="2" destOrd="0" presId="urn:microsoft.com/office/officeart/2005/8/layout/process4"/>
    <dgm:cxn modelId="{9F2ED479-889C-467D-BD54-7E72C3014D94}" type="presParOf" srcId="{B06CD377-0C4C-4D21-80F2-00A225D33625}" destId="{77097154-AEC2-44BB-9918-9AA422FF0AE1}" srcOrd="0" destOrd="0" presId="urn:microsoft.com/office/officeart/2005/8/layout/process4"/>
    <dgm:cxn modelId="{1EE2F564-4D19-4C4A-99F1-B28439A3804F}" type="presParOf" srcId="{92CD929F-9F15-4733-9D78-E5273EDEEBEC}" destId="{8C79BD29-880D-4188-B4AE-B7BE7B66B9DA}" srcOrd="3" destOrd="0" presId="urn:microsoft.com/office/officeart/2005/8/layout/process4"/>
    <dgm:cxn modelId="{614B3831-EEDB-4CED-A5C3-1D102DDC31D0}" type="presParOf" srcId="{92CD929F-9F15-4733-9D78-E5273EDEEBEC}" destId="{D76EBDB4-4391-4127-8222-329DD0413C74}" srcOrd="4" destOrd="0" presId="urn:microsoft.com/office/officeart/2005/8/layout/process4"/>
    <dgm:cxn modelId="{75CB9B7E-F053-4292-B080-285622502610}" type="presParOf" srcId="{D76EBDB4-4391-4127-8222-329DD0413C74}" destId="{CBE37A4B-4967-4B78-9F8B-472C7BB2A264}" srcOrd="0" destOrd="0" presId="urn:microsoft.com/office/officeart/2005/8/layout/process4"/>
    <dgm:cxn modelId="{F78579DD-1330-4C07-859C-D9CD00948559}" type="presParOf" srcId="{92CD929F-9F15-4733-9D78-E5273EDEEBEC}" destId="{9571E7AD-FAD3-4538-986E-6854ACBCD0CB}" srcOrd="5" destOrd="0" presId="urn:microsoft.com/office/officeart/2005/8/layout/process4"/>
    <dgm:cxn modelId="{2008CEA5-FEF2-4BD5-933C-D2D7CF856EB4}" type="presParOf" srcId="{92CD929F-9F15-4733-9D78-E5273EDEEBEC}" destId="{3BEC063C-F00F-4BAE-A009-28B345B18BB2}" srcOrd="6" destOrd="0" presId="urn:microsoft.com/office/officeart/2005/8/layout/process4"/>
    <dgm:cxn modelId="{0C10BC1C-9E6B-48C2-B11C-EEBF7B827E7A}" type="presParOf" srcId="{3BEC063C-F00F-4BAE-A009-28B345B18BB2}" destId="{AF20F695-C0E5-4F4E-AECA-5612B277F0A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D8F997-FBE2-42CC-B8FB-9A8F1275F1FC}" type="doc">
      <dgm:prSet loTypeId="urn:microsoft.com/office/officeart/2005/8/layout/chevron1" loCatId="process" qsTypeId="urn:microsoft.com/office/officeart/2005/8/quickstyle/simple3" qsCatId="simple" csTypeId="urn:microsoft.com/office/officeart/2005/8/colors/accent1_2" csCatId="accent1" phldr="1"/>
      <dgm:spPr/>
      <dgm:t>
        <a:bodyPr/>
        <a:lstStyle/>
        <a:p>
          <a:endParaRPr lang="en-US"/>
        </a:p>
      </dgm:t>
    </dgm:pt>
    <dgm:pt modelId="{2BC6A23B-D77E-4533-A3FA-A3940CCC917D}">
      <dgm:prSet phldrT="[Text]" custT="1"/>
      <dgm:spPr>
        <a:xfrm>
          <a:off x="3956" y="1759019"/>
          <a:ext cx="2303035" cy="921214"/>
        </a:xfrm>
        <a:gradFill rotWithShape="0">
          <a:gsLst>
            <a:gs pos="0">
              <a:srgbClr val="4F81BD">
                <a:hueOff val="0"/>
                <a:satOff val="0"/>
                <a:lumOff val="0"/>
                <a:alphaOff val="0"/>
                <a:lumMod val="110000"/>
                <a:satMod val="105000"/>
                <a:tint val="67000"/>
              </a:srgbClr>
            </a:gs>
            <a:gs pos="50000">
              <a:srgbClr val="4F81BD">
                <a:hueOff val="0"/>
                <a:satOff val="0"/>
                <a:lumOff val="0"/>
                <a:alphaOff val="0"/>
                <a:lumMod val="105000"/>
                <a:satMod val="103000"/>
                <a:tint val="73000"/>
              </a:srgbClr>
            </a:gs>
            <a:gs pos="100000">
              <a:srgbClr val="4F81BD">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en-US" sz="1400" dirty="0">
              <a:solidFill>
                <a:srgbClr val="000000"/>
              </a:solidFill>
              <a:latin typeface="Arial"/>
              <a:ea typeface="ＭＳ Ｐゴシック"/>
              <a:cs typeface="+mn-cs"/>
            </a:rPr>
            <a:t>Understanding the Diaspora</a:t>
          </a:r>
        </a:p>
      </dgm:t>
    </dgm:pt>
    <dgm:pt modelId="{852103B7-D2DC-4CFC-B061-59A0530A4A30}" type="parTrans" cxnId="{96BB3C30-D6E5-4C00-AC1D-3F3CA0628A37}">
      <dgm:prSet/>
      <dgm:spPr/>
      <dgm:t>
        <a:bodyPr/>
        <a:lstStyle/>
        <a:p>
          <a:endParaRPr lang="en-US"/>
        </a:p>
      </dgm:t>
    </dgm:pt>
    <dgm:pt modelId="{50249B62-719A-4A23-9AEE-CE399F2D857E}" type="sibTrans" cxnId="{96BB3C30-D6E5-4C00-AC1D-3F3CA0628A37}">
      <dgm:prSet/>
      <dgm:spPr/>
      <dgm:t>
        <a:bodyPr/>
        <a:lstStyle/>
        <a:p>
          <a:endParaRPr lang="en-US"/>
        </a:p>
      </dgm:t>
    </dgm:pt>
    <dgm:pt modelId="{D4A8DF68-B846-4EA6-BB0E-CA4DE8500A99}">
      <dgm:prSet phldrT="[Text]" custT="1"/>
      <dgm:spPr>
        <a:xfrm>
          <a:off x="2076688" y="1759019"/>
          <a:ext cx="2303035" cy="921214"/>
        </a:xfrm>
        <a:gradFill rotWithShape="0">
          <a:gsLst>
            <a:gs pos="0">
              <a:srgbClr val="4F81BD">
                <a:hueOff val="0"/>
                <a:satOff val="0"/>
                <a:lumOff val="0"/>
                <a:alphaOff val="0"/>
                <a:lumMod val="110000"/>
                <a:satMod val="105000"/>
                <a:tint val="67000"/>
              </a:srgbClr>
            </a:gs>
            <a:gs pos="50000">
              <a:srgbClr val="4F81BD">
                <a:hueOff val="0"/>
                <a:satOff val="0"/>
                <a:lumOff val="0"/>
                <a:alphaOff val="0"/>
                <a:lumMod val="105000"/>
                <a:satMod val="103000"/>
                <a:tint val="73000"/>
              </a:srgbClr>
            </a:gs>
            <a:gs pos="100000">
              <a:srgbClr val="4F81BD">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en-US" sz="1600" dirty="0">
              <a:solidFill>
                <a:srgbClr val="000000"/>
              </a:solidFill>
              <a:latin typeface="Arial"/>
              <a:ea typeface="ＭＳ Ｐゴシック"/>
              <a:cs typeface="+mn-cs"/>
            </a:rPr>
            <a:t>Formal Communication</a:t>
          </a:r>
        </a:p>
      </dgm:t>
    </dgm:pt>
    <dgm:pt modelId="{0598AF55-DE4A-4940-966D-E1C0D2250664}" type="parTrans" cxnId="{B8714D67-ADF2-4058-AA7C-A769FA27E77A}">
      <dgm:prSet/>
      <dgm:spPr/>
      <dgm:t>
        <a:bodyPr/>
        <a:lstStyle/>
        <a:p>
          <a:endParaRPr lang="en-US"/>
        </a:p>
      </dgm:t>
    </dgm:pt>
    <dgm:pt modelId="{693876F9-E515-4601-A08C-2B5998362EF7}" type="sibTrans" cxnId="{B8714D67-ADF2-4058-AA7C-A769FA27E77A}">
      <dgm:prSet/>
      <dgm:spPr/>
      <dgm:t>
        <a:bodyPr/>
        <a:lstStyle/>
        <a:p>
          <a:endParaRPr lang="en-US"/>
        </a:p>
      </dgm:t>
    </dgm:pt>
    <dgm:pt modelId="{63CA6C6E-1DF5-40C3-ABB8-8449A519D270}">
      <dgm:prSet phldrT="[Text]" custT="1"/>
      <dgm:spPr>
        <a:xfrm>
          <a:off x="4149420" y="1759019"/>
          <a:ext cx="2303035" cy="921214"/>
        </a:xfrm>
        <a:gradFill rotWithShape="0">
          <a:gsLst>
            <a:gs pos="0">
              <a:srgbClr val="4F81BD">
                <a:hueOff val="0"/>
                <a:satOff val="0"/>
                <a:lumOff val="0"/>
                <a:alphaOff val="0"/>
                <a:lumMod val="110000"/>
                <a:satMod val="105000"/>
                <a:tint val="67000"/>
              </a:srgbClr>
            </a:gs>
            <a:gs pos="50000">
              <a:srgbClr val="4F81BD">
                <a:hueOff val="0"/>
                <a:satOff val="0"/>
                <a:lumOff val="0"/>
                <a:alphaOff val="0"/>
                <a:lumMod val="105000"/>
                <a:satMod val="103000"/>
                <a:tint val="73000"/>
              </a:srgbClr>
            </a:gs>
            <a:gs pos="100000">
              <a:srgbClr val="4F81BD">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en-US" sz="1600" dirty="0">
              <a:solidFill>
                <a:srgbClr val="000000"/>
              </a:solidFill>
              <a:latin typeface="Arial"/>
              <a:ea typeface="ＭＳ Ｐゴシック"/>
              <a:cs typeface="+mn-cs"/>
            </a:rPr>
            <a:t>Phone Calls</a:t>
          </a:r>
        </a:p>
      </dgm:t>
    </dgm:pt>
    <dgm:pt modelId="{FA7A95C4-988A-4988-993B-CC974EC89772}" type="parTrans" cxnId="{D99464AC-D7A9-45D7-9F2A-B71C9B3CCAE4}">
      <dgm:prSet/>
      <dgm:spPr/>
      <dgm:t>
        <a:bodyPr/>
        <a:lstStyle/>
        <a:p>
          <a:endParaRPr lang="en-US"/>
        </a:p>
      </dgm:t>
    </dgm:pt>
    <dgm:pt modelId="{3A819CC7-5446-4824-BA68-27D33CCCECAF}" type="sibTrans" cxnId="{D99464AC-D7A9-45D7-9F2A-B71C9B3CCAE4}">
      <dgm:prSet/>
      <dgm:spPr/>
      <dgm:t>
        <a:bodyPr/>
        <a:lstStyle/>
        <a:p>
          <a:endParaRPr lang="en-US"/>
        </a:p>
      </dgm:t>
    </dgm:pt>
    <dgm:pt modelId="{E2CC2A0D-3556-4E87-B6C2-AB0B2F6D62F8}">
      <dgm:prSet phldrT="[Text]" custT="1"/>
      <dgm:spPr>
        <a:xfrm>
          <a:off x="6222152" y="1759019"/>
          <a:ext cx="2303035" cy="921214"/>
        </a:xfrm>
        <a:gradFill rotWithShape="0">
          <a:gsLst>
            <a:gs pos="0">
              <a:srgbClr val="4F81BD">
                <a:hueOff val="0"/>
                <a:satOff val="0"/>
                <a:lumOff val="0"/>
                <a:alphaOff val="0"/>
                <a:lumMod val="110000"/>
                <a:satMod val="105000"/>
                <a:tint val="67000"/>
              </a:srgbClr>
            </a:gs>
            <a:gs pos="50000">
              <a:srgbClr val="4F81BD">
                <a:hueOff val="0"/>
                <a:satOff val="0"/>
                <a:lumOff val="0"/>
                <a:alphaOff val="0"/>
                <a:lumMod val="105000"/>
                <a:satMod val="103000"/>
                <a:tint val="73000"/>
              </a:srgbClr>
            </a:gs>
            <a:gs pos="100000">
              <a:srgbClr val="4F81BD">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en-US" sz="1600" dirty="0">
              <a:solidFill>
                <a:srgbClr val="000000"/>
              </a:solidFill>
              <a:latin typeface="Arial"/>
              <a:ea typeface="ＭＳ Ｐゴシック"/>
              <a:cs typeface="+mn-cs"/>
            </a:rPr>
            <a:t>Social Media</a:t>
          </a:r>
        </a:p>
      </dgm:t>
    </dgm:pt>
    <dgm:pt modelId="{540D863C-2113-4969-902A-71BF8A18415D}" type="parTrans" cxnId="{146F7904-501D-4B7B-BFF1-1DE66F70C3DB}">
      <dgm:prSet/>
      <dgm:spPr/>
      <dgm:t>
        <a:bodyPr/>
        <a:lstStyle/>
        <a:p>
          <a:endParaRPr lang="en-US"/>
        </a:p>
      </dgm:t>
    </dgm:pt>
    <dgm:pt modelId="{2747DDA5-91FE-4194-8474-8A8CC9FBC47C}" type="sibTrans" cxnId="{146F7904-501D-4B7B-BFF1-1DE66F70C3DB}">
      <dgm:prSet/>
      <dgm:spPr/>
      <dgm:t>
        <a:bodyPr/>
        <a:lstStyle/>
        <a:p>
          <a:endParaRPr lang="en-US"/>
        </a:p>
      </dgm:t>
    </dgm:pt>
    <dgm:pt modelId="{4B3432E1-45C4-473E-9041-0055DDDFAA2C}" type="pres">
      <dgm:prSet presAssocID="{11D8F997-FBE2-42CC-B8FB-9A8F1275F1FC}" presName="Name0" presStyleCnt="0">
        <dgm:presLayoutVars>
          <dgm:dir/>
          <dgm:animLvl val="lvl"/>
          <dgm:resizeHandles val="exact"/>
        </dgm:presLayoutVars>
      </dgm:prSet>
      <dgm:spPr/>
    </dgm:pt>
    <dgm:pt modelId="{89D7FA7C-1C55-45EE-AA2A-75B64941A9F3}" type="pres">
      <dgm:prSet presAssocID="{2BC6A23B-D77E-4533-A3FA-A3940CCC917D}" presName="parTxOnly" presStyleLbl="node1" presStyleIdx="0" presStyleCnt="4">
        <dgm:presLayoutVars>
          <dgm:chMax val="0"/>
          <dgm:chPref val="0"/>
          <dgm:bulletEnabled val="1"/>
        </dgm:presLayoutVars>
      </dgm:prSet>
      <dgm:spPr>
        <a:prstGeom prst="chevron">
          <a:avLst/>
        </a:prstGeom>
      </dgm:spPr>
    </dgm:pt>
    <dgm:pt modelId="{EABEDE3A-8470-4155-86BF-E38B50BB7132}" type="pres">
      <dgm:prSet presAssocID="{50249B62-719A-4A23-9AEE-CE399F2D857E}" presName="parTxOnlySpace" presStyleCnt="0"/>
      <dgm:spPr/>
    </dgm:pt>
    <dgm:pt modelId="{33AF4897-F007-429D-BA49-43FEE4391F0E}" type="pres">
      <dgm:prSet presAssocID="{D4A8DF68-B846-4EA6-BB0E-CA4DE8500A99}" presName="parTxOnly" presStyleLbl="node1" presStyleIdx="1" presStyleCnt="4" custScaleX="113178">
        <dgm:presLayoutVars>
          <dgm:chMax val="0"/>
          <dgm:chPref val="0"/>
          <dgm:bulletEnabled val="1"/>
        </dgm:presLayoutVars>
      </dgm:prSet>
      <dgm:spPr>
        <a:prstGeom prst="chevron">
          <a:avLst/>
        </a:prstGeom>
      </dgm:spPr>
    </dgm:pt>
    <dgm:pt modelId="{CFBB6998-7630-4536-B42D-44BA4F675F4B}" type="pres">
      <dgm:prSet presAssocID="{693876F9-E515-4601-A08C-2B5998362EF7}" presName="parTxOnlySpace" presStyleCnt="0"/>
      <dgm:spPr/>
    </dgm:pt>
    <dgm:pt modelId="{3AC2A027-8C29-4FB2-93EA-FF01545993FA}" type="pres">
      <dgm:prSet presAssocID="{63CA6C6E-1DF5-40C3-ABB8-8449A519D270}" presName="parTxOnly" presStyleLbl="node1" presStyleIdx="2" presStyleCnt="4">
        <dgm:presLayoutVars>
          <dgm:chMax val="0"/>
          <dgm:chPref val="0"/>
          <dgm:bulletEnabled val="1"/>
        </dgm:presLayoutVars>
      </dgm:prSet>
      <dgm:spPr>
        <a:prstGeom prst="chevron">
          <a:avLst/>
        </a:prstGeom>
      </dgm:spPr>
    </dgm:pt>
    <dgm:pt modelId="{82B053B7-2A2F-45EB-B1B0-7187E604C6B1}" type="pres">
      <dgm:prSet presAssocID="{3A819CC7-5446-4824-BA68-27D33CCCECAF}" presName="parTxOnlySpace" presStyleCnt="0"/>
      <dgm:spPr/>
    </dgm:pt>
    <dgm:pt modelId="{279968CA-09DE-49E2-A52D-EDA215000A1C}" type="pres">
      <dgm:prSet presAssocID="{E2CC2A0D-3556-4E87-B6C2-AB0B2F6D62F8}" presName="parTxOnly" presStyleLbl="node1" presStyleIdx="3" presStyleCnt="4" custScaleY="122864">
        <dgm:presLayoutVars>
          <dgm:chMax val="0"/>
          <dgm:chPref val="0"/>
          <dgm:bulletEnabled val="1"/>
        </dgm:presLayoutVars>
      </dgm:prSet>
      <dgm:spPr>
        <a:prstGeom prst="chevron">
          <a:avLst/>
        </a:prstGeom>
      </dgm:spPr>
    </dgm:pt>
  </dgm:ptLst>
  <dgm:cxnLst>
    <dgm:cxn modelId="{A8825201-B109-4870-8B5A-01B4BF0C7B0D}" type="presOf" srcId="{D4A8DF68-B846-4EA6-BB0E-CA4DE8500A99}" destId="{33AF4897-F007-429D-BA49-43FEE4391F0E}" srcOrd="0" destOrd="0" presId="urn:microsoft.com/office/officeart/2005/8/layout/chevron1"/>
    <dgm:cxn modelId="{146F7904-501D-4B7B-BFF1-1DE66F70C3DB}" srcId="{11D8F997-FBE2-42CC-B8FB-9A8F1275F1FC}" destId="{E2CC2A0D-3556-4E87-B6C2-AB0B2F6D62F8}" srcOrd="3" destOrd="0" parTransId="{540D863C-2113-4969-902A-71BF8A18415D}" sibTransId="{2747DDA5-91FE-4194-8474-8A8CC9FBC47C}"/>
    <dgm:cxn modelId="{96BB3C30-D6E5-4C00-AC1D-3F3CA0628A37}" srcId="{11D8F997-FBE2-42CC-B8FB-9A8F1275F1FC}" destId="{2BC6A23B-D77E-4533-A3FA-A3940CCC917D}" srcOrd="0" destOrd="0" parTransId="{852103B7-D2DC-4CFC-B061-59A0530A4A30}" sibTransId="{50249B62-719A-4A23-9AEE-CE399F2D857E}"/>
    <dgm:cxn modelId="{17869D31-0633-4B04-BE92-D49CBBFFBF5A}" type="presOf" srcId="{E2CC2A0D-3556-4E87-B6C2-AB0B2F6D62F8}" destId="{279968CA-09DE-49E2-A52D-EDA215000A1C}" srcOrd="0" destOrd="0" presId="urn:microsoft.com/office/officeart/2005/8/layout/chevron1"/>
    <dgm:cxn modelId="{7714D85C-6FE9-4A12-9C8F-3CF5A138A63D}" type="presOf" srcId="{11D8F997-FBE2-42CC-B8FB-9A8F1275F1FC}" destId="{4B3432E1-45C4-473E-9041-0055DDDFAA2C}" srcOrd="0" destOrd="0" presId="urn:microsoft.com/office/officeart/2005/8/layout/chevron1"/>
    <dgm:cxn modelId="{B8714D67-ADF2-4058-AA7C-A769FA27E77A}" srcId="{11D8F997-FBE2-42CC-B8FB-9A8F1275F1FC}" destId="{D4A8DF68-B846-4EA6-BB0E-CA4DE8500A99}" srcOrd="1" destOrd="0" parTransId="{0598AF55-DE4A-4940-966D-E1C0D2250664}" sibTransId="{693876F9-E515-4601-A08C-2B5998362EF7}"/>
    <dgm:cxn modelId="{B5F9297D-F0C1-43F4-88A9-44BBB4D67518}" type="presOf" srcId="{2BC6A23B-D77E-4533-A3FA-A3940CCC917D}" destId="{89D7FA7C-1C55-45EE-AA2A-75B64941A9F3}" srcOrd="0" destOrd="0" presId="urn:microsoft.com/office/officeart/2005/8/layout/chevron1"/>
    <dgm:cxn modelId="{09F69C91-3C03-4D16-BA7D-F9033C76B8DA}" type="presOf" srcId="{63CA6C6E-1DF5-40C3-ABB8-8449A519D270}" destId="{3AC2A027-8C29-4FB2-93EA-FF01545993FA}" srcOrd="0" destOrd="0" presId="urn:microsoft.com/office/officeart/2005/8/layout/chevron1"/>
    <dgm:cxn modelId="{D99464AC-D7A9-45D7-9F2A-B71C9B3CCAE4}" srcId="{11D8F997-FBE2-42CC-B8FB-9A8F1275F1FC}" destId="{63CA6C6E-1DF5-40C3-ABB8-8449A519D270}" srcOrd="2" destOrd="0" parTransId="{FA7A95C4-988A-4988-993B-CC974EC89772}" sibTransId="{3A819CC7-5446-4824-BA68-27D33CCCECAF}"/>
    <dgm:cxn modelId="{8676B504-337B-42E0-97BF-D39B05210C2A}" type="presParOf" srcId="{4B3432E1-45C4-473E-9041-0055DDDFAA2C}" destId="{89D7FA7C-1C55-45EE-AA2A-75B64941A9F3}" srcOrd="0" destOrd="0" presId="urn:microsoft.com/office/officeart/2005/8/layout/chevron1"/>
    <dgm:cxn modelId="{1715F8D6-FCFB-4040-9E72-3E9E6BDFFF1D}" type="presParOf" srcId="{4B3432E1-45C4-473E-9041-0055DDDFAA2C}" destId="{EABEDE3A-8470-4155-86BF-E38B50BB7132}" srcOrd="1" destOrd="0" presId="urn:microsoft.com/office/officeart/2005/8/layout/chevron1"/>
    <dgm:cxn modelId="{FA665CF8-240D-4186-9332-FE22A0FADBD8}" type="presParOf" srcId="{4B3432E1-45C4-473E-9041-0055DDDFAA2C}" destId="{33AF4897-F007-429D-BA49-43FEE4391F0E}" srcOrd="2" destOrd="0" presId="urn:microsoft.com/office/officeart/2005/8/layout/chevron1"/>
    <dgm:cxn modelId="{F023BDE9-D707-4FD1-8CFC-F7F0F093DBD4}" type="presParOf" srcId="{4B3432E1-45C4-473E-9041-0055DDDFAA2C}" destId="{CFBB6998-7630-4536-B42D-44BA4F675F4B}" srcOrd="3" destOrd="0" presId="urn:microsoft.com/office/officeart/2005/8/layout/chevron1"/>
    <dgm:cxn modelId="{15C35ADB-75B7-4331-BCC0-BEEFD7774C10}" type="presParOf" srcId="{4B3432E1-45C4-473E-9041-0055DDDFAA2C}" destId="{3AC2A027-8C29-4FB2-93EA-FF01545993FA}" srcOrd="4" destOrd="0" presId="urn:microsoft.com/office/officeart/2005/8/layout/chevron1"/>
    <dgm:cxn modelId="{C5C526DE-BD2F-4696-B01B-AE69CFAB860B}" type="presParOf" srcId="{4B3432E1-45C4-473E-9041-0055DDDFAA2C}" destId="{82B053B7-2A2F-45EB-B1B0-7187E604C6B1}" srcOrd="5" destOrd="0" presId="urn:microsoft.com/office/officeart/2005/8/layout/chevron1"/>
    <dgm:cxn modelId="{3C642E1C-8F3A-4D12-BF7C-B3579B2EAA12}" type="presParOf" srcId="{4B3432E1-45C4-473E-9041-0055DDDFAA2C}" destId="{279968CA-09DE-49E2-A52D-EDA215000A1C}"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56631-7C1C-4BCE-A376-9DA44AEDF9E5}">
      <dsp:nvSpPr>
        <dsp:cNvPr id="0" name=""/>
        <dsp:cNvSpPr/>
      </dsp:nvSpPr>
      <dsp:spPr>
        <a:xfrm>
          <a:off x="0" y="168396"/>
          <a:ext cx="2682795" cy="46127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43180" rIns="64770" bIns="43180" numCol="1" spcCol="1270" anchor="ctr" anchorCtr="0">
          <a:noAutofit/>
        </a:bodyPr>
        <a:lstStyle/>
        <a:p>
          <a:pPr marL="0" lvl="0" indent="0" algn="ctr" defTabSz="1511300" rtl="0">
            <a:lnSpc>
              <a:spcPct val="90000"/>
            </a:lnSpc>
            <a:spcBef>
              <a:spcPct val="0"/>
            </a:spcBef>
            <a:spcAft>
              <a:spcPct val="35000"/>
            </a:spcAft>
            <a:buNone/>
          </a:pPr>
          <a:r>
            <a:rPr lang="en-US" sz="3400" kern="1200" dirty="0"/>
            <a:t>Understand how the Albanian diaspora participate in  and support the local development </a:t>
          </a:r>
          <a:endParaRPr lang="en-GB" sz="3400" kern="1200" dirty="0"/>
        </a:p>
      </dsp:txBody>
      <dsp:txXfrm>
        <a:off x="78576" y="246972"/>
        <a:ext cx="2525643" cy="4455579"/>
      </dsp:txXfrm>
    </dsp:sp>
    <dsp:sp modelId="{50DEB57A-732F-4D15-BEDA-2201D0912CC6}">
      <dsp:nvSpPr>
        <dsp:cNvPr id="0" name=""/>
        <dsp:cNvSpPr/>
      </dsp:nvSpPr>
      <dsp:spPr>
        <a:xfrm>
          <a:off x="3113282" y="84198"/>
          <a:ext cx="4016780" cy="8598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rtl="0">
            <a:lnSpc>
              <a:spcPct val="90000"/>
            </a:lnSpc>
            <a:spcBef>
              <a:spcPct val="0"/>
            </a:spcBef>
            <a:spcAft>
              <a:spcPct val="35000"/>
            </a:spcAft>
            <a:buNone/>
          </a:pPr>
          <a:r>
            <a:rPr lang="en-US" sz="2800" b="1" kern="1200" dirty="0"/>
            <a:t>Main objectives</a:t>
          </a:r>
          <a:endParaRPr lang="en-GB" sz="2800" b="1" kern="1200" dirty="0"/>
        </a:p>
      </dsp:txBody>
      <dsp:txXfrm>
        <a:off x="3138466" y="109382"/>
        <a:ext cx="3966412" cy="809491"/>
      </dsp:txXfrm>
    </dsp:sp>
    <dsp:sp modelId="{E8F8589A-0624-43A7-9458-AB7FCA9B5666}">
      <dsp:nvSpPr>
        <dsp:cNvPr id="0" name=""/>
        <dsp:cNvSpPr/>
      </dsp:nvSpPr>
      <dsp:spPr>
        <a:xfrm>
          <a:off x="3514960" y="944057"/>
          <a:ext cx="401678" cy="644894"/>
        </a:xfrm>
        <a:custGeom>
          <a:avLst/>
          <a:gdLst/>
          <a:ahLst/>
          <a:cxnLst/>
          <a:rect l="0" t="0" r="0" b="0"/>
          <a:pathLst>
            <a:path>
              <a:moveTo>
                <a:pt x="0" y="0"/>
              </a:moveTo>
              <a:lnTo>
                <a:pt x="0" y="644894"/>
              </a:lnTo>
              <a:lnTo>
                <a:pt x="401678" y="6448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72B954-4C94-429D-B540-771BE07B6C23}">
      <dsp:nvSpPr>
        <dsp:cNvPr id="0" name=""/>
        <dsp:cNvSpPr/>
      </dsp:nvSpPr>
      <dsp:spPr>
        <a:xfrm>
          <a:off x="3916638" y="1159022"/>
          <a:ext cx="4517810" cy="8598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rtl="0">
            <a:lnSpc>
              <a:spcPct val="90000"/>
            </a:lnSpc>
            <a:spcBef>
              <a:spcPct val="0"/>
            </a:spcBef>
            <a:spcAft>
              <a:spcPct val="35000"/>
            </a:spcAft>
            <a:buNone/>
          </a:pPr>
          <a:r>
            <a:rPr lang="en-US" sz="1600" kern="1200" dirty="0"/>
            <a:t>Capitalize the experience of </a:t>
          </a:r>
          <a:r>
            <a:rPr lang="en-US" sz="1600" kern="1200" dirty="0" err="1"/>
            <a:t>diaspora</a:t>
          </a:r>
          <a:r>
            <a:rPr lang="en-US" sz="1600" kern="1200" dirty="0"/>
            <a:t> involvement in local processes </a:t>
          </a:r>
          <a:endParaRPr lang="en-GB" sz="1600" kern="1200" dirty="0"/>
        </a:p>
      </dsp:txBody>
      <dsp:txXfrm>
        <a:off x="3941822" y="1184206"/>
        <a:ext cx="4467442" cy="809491"/>
      </dsp:txXfrm>
    </dsp:sp>
    <dsp:sp modelId="{6DA886FE-600B-43D1-991B-0C74D1719ECA}">
      <dsp:nvSpPr>
        <dsp:cNvPr id="0" name=""/>
        <dsp:cNvSpPr/>
      </dsp:nvSpPr>
      <dsp:spPr>
        <a:xfrm>
          <a:off x="3514960" y="944057"/>
          <a:ext cx="401678" cy="1874235"/>
        </a:xfrm>
        <a:custGeom>
          <a:avLst/>
          <a:gdLst/>
          <a:ahLst/>
          <a:cxnLst/>
          <a:rect l="0" t="0" r="0" b="0"/>
          <a:pathLst>
            <a:path>
              <a:moveTo>
                <a:pt x="0" y="0"/>
              </a:moveTo>
              <a:lnTo>
                <a:pt x="0" y="1874235"/>
              </a:lnTo>
              <a:lnTo>
                <a:pt x="401678" y="18742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152770-106D-4989-B212-6E290611A7D8}">
      <dsp:nvSpPr>
        <dsp:cNvPr id="0" name=""/>
        <dsp:cNvSpPr/>
      </dsp:nvSpPr>
      <dsp:spPr>
        <a:xfrm>
          <a:off x="3916638" y="2388362"/>
          <a:ext cx="4536121" cy="8598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rtl="0">
            <a:lnSpc>
              <a:spcPct val="90000"/>
            </a:lnSpc>
            <a:spcBef>
              <a:spcPct val="0"/>
            </a:spcBef>
            <a:spcAft>
              <a:spcPct val="35000"/>
            </a:spcAft>
            <a:buNone/>
          </a:pPr>
          <a:r>
            <a:rPr lang="en-US" sz="1600" kern="1200" dirty="0"/>
            <a:t>Explore and articulate the role of </a:t>
          </a:r>
          <a:r>
            <a:rPr lang="en-US" sz="1600" kern="1200" dirty="0" err="1"/>
            <a:t>dldp</a:t>
          </a:r>
          <a:r>
            <a:rPr lang="en-US" sz="1600" kern="1200" dirty="0"/>
            <a:t> in  engaging the Diaspora in the preparation of GLP for the municipality of </a:t>
          </a:r>
          <a:r>
            <a:rPr lang="en-US" sz="1600" kern="1200" dirty="0" err="1"/>
            <a:t>Tropoja</a:t>
          </a:r>
          <a:r>
            <a:rPr lang="en-US" sz="1600" kern="1200" dirty="0"/>
            <a:t> and </a:t>
          </a:r>
          <a:r>
            <a:rPr lang="en-US" sz="1600" kern="1200" dirty="0" err="1"/>
            <a:t>Malesi</a:t>
          </a:r>
          <a:r>
            <a:rPr lang="en-US" sz="1600" kern="1200" dirty="0"/>
            <a:t> e </a:t>
          </a:r>
          <a:r>
            <a:rPr lang="en-US" sz="1600" kern="1200" dirty="0" err="1"/>
            <a:t>Madhe</a:t>
          </a:r>
          <a:endParaRPr lang="en-GB" sz="1600" kern="1200" dirty="0"/>
        </a:p>
      </dsp:txBody>
      <dsp:txXfrm>
        <a:off x="3941822" y="2413546"/>
        <a:ext cx="4485753" cy="809491"/>
      </dsp:txXfrm>
    </dsp:sp>
    <dsp:sp modelId="{C910E3AA-BC32-431D-A7BB-F80CFBE06FBD}">
      <dsp:nvSpPr>
        <dsp:cNvPr id="0" name=""/>
        <dsp:cNvSpPr/>
      </dsp:nvSpPr>
      <dsp:spPr>
        <a:xfrm>
          <a:off x="3514960" y="944057"/>
          <a:ext cx="401678" cy="3096095"/>
        </a:xfrm>
        <a:custGeom>
          <a:avLst/>
          <a:gdLst/>
          <a:ahLst/>
          <a:cxnLst/>
          <a:rect l="0" t="0" r="0" b="0"/>
          <a:pathLst>
            <a:path>
              <a:moveTo>
                <a:pt x="0" y="0"/>
              </a:moveTo>
              <a:lnTo>
                <a:pt x="0" y="3096095"/>
              </a:lnTo>
              <a:lnTo>
                <a:pt x="401678" y="30960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A9EB2A-AEC3-4AF3-BE2D-601380E346B6}">
      <dsp:nvSpPr>
        <dsp:cNvPr id="0" name=""/>
        <dsp:cNvSpPr/>
      </dsp:nvSpPr>
      <dsp:spPr>
        <a:xfrm>
          <a:off x="3916638" y="3610222"/>
          <a:ext cx="4579747" cy="8598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rtl="0">
            <a:lnSpc>
              <a:spcPct val="90000"/>
            </a:lnSpc>
            <a:spcBef>
              <a:spcPct val="0"/>
            </a:spcBef>
            <a:spcAft>
              <a:spcPct val="35000"/>
            </a:spcAft>
            <a:buNone/>
          </a:pPr>
          <a:r>
            <a:rPr lang="en-US" sz="1600" kern="1200" dirty="0"/>
            <a:t>Present the lesson learned from the process</a:t>
          </a:r>
          <a:endParaRPr lang="en-GB" sz="1600" kern="1200" dirty="0"/>
        </a:p>
      </dsp:txBody>
      <dsp:txXfrm>
        <a:off x="3941822" y="3635406"/>
        <a:ext cx="4529379" cy="8094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8D8262-BDF8-4DA8-ABD9-BD5CE22879BA}">
      <dsp:nvSpPr>
        <dsp:cNvPr id="0" name=""/>
        <dsp:cNvSpPr/>
      </dsp:nvSpPr>
      <dsp:spPr>
        <a:xfrm>
          <a:off x="0" y="3712270"/>
          <a:ext cx="6786610" cy="8121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lang="en-US" sz="2600" b="1" kern="1200" dirty="0"/>
            <a:t>Case Study Approach</a:t>
          </a:r>
          <a:endParaRPr lang="en-GB" sz="2600" kern="1200" dirty="0"/>
        </a:p>
      </dsp:txBody>
      <dsp:txXfrm>
        <a:off x="0" y="3712270"/>
        <a:ext cx="6786610" cy="812154"/>
      </dsp:txXfrm>
    </dsp:sp>
    <dsp:sp modelId="{77097154-AEC2-44BB-9918-9AA422FF0AE1}">
      <dsp:nvSpPr>
        <dsp:cNvPr id="0" name=""/>
        <dsp:cNvSpPr/>
      </dsp:nvSpPr>
      <dsp:spPr>
        <a:xfrm rot="10800000">
          <a:off x="0" y="2475359"/>
          <a:ext cx="6786610" cy="1249092"/>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lang="en-US" sz="2600" b="1" kern="1200" dirty="0"/>
            <a:t>Questionnaire addressed </a:t>
          </a:r>
          <a:r>
            <a:rPr lang="en-US" sz="2600" b="1" kern="1200" dirty="0" err="1"/>
            <a:t>diaspora</a:t>
          </a:r>
          <a:r>
            <a:rPr lang="en-US" sz="2600" b="1" kern="1200" dirty="0"/>
            <a:t> members </a:t>
          </a:r>
          <a:endParaRPr lang="en-GB" sz="2600" kern="1200" dirty="0"/>
        </a:p>
      </dsp:txBody>
      <dsp:txXfrm rot="10800000">
        <a:off x="0" y="2475359"/>
        <a:ext cx="6786610" cy="811623"/>
      </dsp:txXfrm>
    </dsp:sp>
    <dsp:sp modelId="{CBE37A4B-4967-4B78-9F8B-472C7BB2A264}">
      <dsp:nvSpPr>
        <dsp:cNvPr id="0" name=""/>
        <dsp:cNvSpPr/>
      </dsp:nvSpPr>
      <dsp:spPr>
        <a:xfrm rot="10800000">
          <a:off x="0" y="1238449"/>
          <a:ext cx="6786610" cy="1249092"/>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lang="en-US" sz="2600" b="1" kern="1200" dirty="0"/>
            <a:t>Expert semi structured interviews</a:t>
          </a:r>
          <a:endParaRPr lang="en-GB" sz="2600" kern="1200" dirty="0"/>
        </a:p>
      </dsp:txBody>
      <dsp:txXfrm rot="10800000">
        <a:off x="0" y="1238449"/>
        <a:ext cx="6786610" cy="811623"/>
      </dsp:txXfrm>
    </dsp:sp>
    <dsp:sp modelId="{AF20F695-C0E5-4F4E-AECA-5612B277F0A6}">
      <dsp:nvSpPr>
        <dsp:cNvPr id="0" name=""/>
        <dsp:cNvSpPr/>
      </dsp:nvSpPr>
      <dsp:spPr>
        <a:xfrm rot="10800000">
          <a:off x="0" y="1538"/>
          <a:ext cx="6786610" cy="1249092"/>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lang="en-US" sz="2600" b="1" kern="1200" dirty="0"/>
            <a:t>Desk research and Review of Existing Practices </a:t>
          </a:r>
          <a:endParaRPr lang="en-GB" sz="2600" kern="1200" dirty="0"/>
        </a:p>
      </dsp:txBody>
      <dsp:txXfrm rot="10800000">
        <a:off x="0" y="1538"/>
        <a:ext cx="6786610" cy="8116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7FA7C-1C55-45EE-AA2A-75B64941A9F3}">
      <dsp:nvSpPr>
        <dsp:cNvPr id="0" name=""/>
        <dsp:cNvSpPr/>
      </dsp:nvSpPr>
      <dsp:spPr>
        <a:xfrm>
          <a:off x="3799" y="420454"/>
          <a:ext cx="2218208" cy="887283"/>
        </a:xfrm>
        <a:prstGeom prst="chevron">
          <a:avLst/>
        </a:prstGeom>
        <a:gradFill rotWithShape="0">
          <a:gsLst>
            <a:gs pos="0">
              <a:srgbClr val="4F81BD">
                <a:hueOff val="0"/>
                <a:satOff val="0"/>
                <a:lumOff val="0"/>
                <a:alphaOff val="0"/>
                <a:lumMod val="110000"/>
                <a:satMod val="105000"/>
                <a:tint val="67000"/>
              </a:srgbClr>
            </a:gs>
            <a:gs pos="50000">
              <a:srgbClr val="4F81BD">
                <a:hueOff val="0"/>
                <a:satOff val="0"/>
                <a:lumOff val="0"/>
                <a:alphaOff val="0"/>
                <a:lumMod val="105000"/>
                <a:satMod val="103000"/>
                <a:tint val="73000"/>
              </a:srgbClr>
            </a:gs>
            <a:gs pos="100000">
              <a:srgbClr val="4F81BD">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000000"/>
              </a:solidFill>
              <a:latin typeface="Arial"/>
              <a:ea typeface="ＭＳ Ｐゴシック"/>
              <a:cs typeface="+mn-cs"/>
            </a:rPr>
            <a:t>Understanding the Diaspora</a:t>
          </a:r>
        </a:p>
      </dsp:txBody>
      <dsp:txXfrm>
        <a:off x="447441" y="420454"/>
        <a:ext cx="1330925" cy="887283"/>
      </dsp:txXfrm>
    </dsp:sp>
    <dsp:sp modelId="{33AF4897-F007-429D-BA49-43FEE4391F0E}">
      <dsp:nvSpPr>
        <dsp:cNvPr id="0" name=""/>
        <dsp:cNvSpPr/>
      </dsp:nvSpPr>
      <dsp:spPr>
        <a:xfrm>
          <a:off x="2000187" y="420454"/>
          <a:ext cx="2510524" cy="887283"/>
        </a:xfrm>
        <a:prstGeom prst="chevron">
          <a:avLst/>
        </a:prstGeom>
        <a:gradFill rotWithShape="0">
          <a:gsLst>
            <a:gs pos="0">
              <a:srgbClr val="4F81BD">
                <a:hueOff val="0"/>
                <a:satOff val="0"/>
                <a:lumOff val="0"/>
                <a:alphaOff val="0"/>
                <a:lumMod val="110000"/>
                <a:satMod val="105000"/>
                <a:tint val="67000"/>
              </a:srgbClr>
            </a:gs>
            <a:gs pos="50000">
              <a:srgbClr val="4F81BD">
                <a:hueOff val="0"/>
                <a:satOff val="0"/>
                <a:lumOff val="0"/>
                <a:alphaOff val="0"/>
                <a:lumMod val="105000"/>
                <a:satMod val="103000"/>
                <a:tint val="73000"/>
              </a:srgbClr>
            </a:gs>
            <a:gs pos="100000">
              <a:srgbClr val="4F81BD">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000000"/>
              </a:solidFill>
              <a:latin typeface="Arial"/>
              <a:ea typeface="ＭＳ Ｐゴシック"/>
              <a:cs typeface="+mn-cs"/>
            </a:rPr>
            <a:t>Formal Communication</a:t>
          </a:r>
        </a:p>
      </dsp:txBody>
      <dsp:txXfrm>
        <a:off x="2443829" y="420454"/>
        <a:ext cx="1623241" cy="887283"/>
      </dsp:txXfrm>
    </dsp:sp>
    <dsp:sp modelId="{3AC2A027-8C29-4FB2-93EA-FF01545993FA}">
      <dsp:nvSpPr>
        <dsp:cNvPr id="0" name=""/>
        <dsp:cNvSpPr/>
      </dsp:nvSpPr>
      <dsp:spPr>
        <a:xfrm>
          <a:off x="4288891" y="420454"/>
          <a:ext cx="2218208" cy="887283"/>
        </a:xfrm>
        <a:prstGeom prst="chevron">
          <a:avLst/>
        </a:prstGeom>
        <a:gradFill rotWithShape="0">
          <a:gsLst>
            <a:gs pos="0">
              <a:srgbClr val="4F81BD">
                <a:hueOff val="0"/>
                <a:satOff val="0"/>
                <a:lumOff val="0"/>
                <a:alphaOff val="0"/>
                <a:lumMod val="110000"/>
                <a:satMod val="105000"/>
                <a:tint val="67000"/>
              </a:srgbClr>
            </a:gs>
            <a:gs pos="50000">
              <a:srgbClr val="4F81BD">
                <a:hueOff val="0"/>
                <a:satOff val="0"/>
                <a:lumOff val="0"/>
                <a:alphaOff val="0"/>
                <a:lumMod val="105000"/>
                <a:satMod val="103000"/>
                <a:tint val="73000"/>
              </a:srgbClr>
            </a:gs>
            <a:gs pos="100000">
              <a:srgbClr val="4F81BD">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000000"/>
              </a:solidFill>
              <a:latin typeface="Arial"/>
              <a:ea typeface="ＭＳ Ｐゴシック"/>
              <a:cs typeface="+mn-cs"/>
            </a:rPr>
            <a:t>Phone Calls</a:t>
          </a:r>
        </a:p>
      </dsp:txBody>
      <dsp:txXfrm>
        <a:off x="4732533" y="420454"/>
        <a:ext cx="1330925" cy="887283"/>
      </dsp:txXfrm>
    </dsp:sp>
    <dsp:sp modelId="{279968CA-09DE-49E2-A52D-EDA215000A1C}">
      <dsp:nvSpPr>
        <dsp:cNvPr id="0" name=""/>
        <dsp:cNvSpPr/>
      </dsp:nvSpPr>
      <dsp:spPr>
        <a:xfrm>
          <a:off x="6285279" y="319019"/>
          <a:ext cx="2218208" cy="1090152"/>
        </a:xfrm>
        <a:prstGeom prst="chevron">
          <a:avLst/>
        </a:prstGeom>
        <a:gradFill rotWithShape="0">
          <a:gsLst>
            <a:gs pos="0">
              <a:srgbClr val="4F81BD">
                <a:hueOff val="0"/>
                <a:satOff val="0"/>
                <a:lumOff val="0"/>
                <a:alphaOff val="0"/>
                <a:lumMod val="110000"/>
                <a:satMod val="105000"/>
                <a:tint val="67000"/>
              </a:srgbClr>
            </a:gs>
            <a:gs pos="50000">
              <a:srgbClr val="4F81BD">
                <a:hueOff val="0"/>
                <a:satOff val="0"/>
                <a:lumOff val="0"/>
                <a:alphaOff val="0"/>
                <a:lumMod val="105000"/>
                <a:satMod val="103000"/>
                <a:tint val="73000"/>
              </a:srgbClr>
            </a:gs>
            <a:gs pos="100000">
              <a:srgbClr val="4F81BD">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000000"/>
              </a:solidFill>
              <a:latin typeface="Arial"/>
              <a:ea typeface="ＭＳ Ｐゴシック"/>
              <a:cs typeface="+mn-cs"/>
            </a:rPr>
            <a:t>Social Media</a:t>
          </a:r>
        </a:p>
      </dsp:txBody>
      <dsp:txXfrm>
        <a:off x="6830355" y="319019"/>
        <a:ext cx="1128056" cy="10901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37FC4-DC29-4562-A59A-AC86B3C9E488}" type="datetimeFigureOut">
              <a:rPr lang="en-US" smtClean="0"/>
              <a:t>10/28/2017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7BEAC6-0D30-4FB2-8131-BC081D411076}"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Decentralization and Local Development</a:t>
            </a:r>
          </a:p>
        </p:txBody>
      </p:sp>
      <p:sp>
        <p:nvSpPr>
          <p:cNvPr id="4" name="Slide Number Placeholder 3"/>
          <p:cNvSpPr>
            <a:spLocks noGrp="1"/>
          </p:cNvSpPr>
          <p:nvPr>
            <p:ph type="sldNum" sz="quarter" idx="10"/>
          </p:nvPr>
        </p:nvSpPr>
        <p:spPr/>
        <p:txBody>
          <a:bodyPr/>
          <a:lstStyle/>
          <a:p>
            <a:fld id="{DF7BEAC6-0D30-4FB2-8131-BC081D411076}" type="slidenum">
              <a:rPr lang="en-GB" smtClean="0"/>
              <a:t>1</a:t>
            </a:fld>
            <a:endParaRPr lang="en-GB"/>
          </a:p>
        </p:txBody>
      </p:sp>
    </p:spTree>
    <p:extLst>
      <p:ext uri="{BB962C8B-B14F-4D97-AF65-F5344CB8AC3E}">
        <p14:creationId xmlns:p14="http://schemas.microsoft.com/office/powerpoint/2010/main" val="1444785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Decentralisation</a:t>
            </a:r>
            <a:r>
              <a:rPr lang="en-US" dirty="0"/>
              <a:t> and local development </a:t>
            </a:r>
            <a:r>
              <a:rPr lang="en-US" dirty="0" err="1"/>
              <a:t>programme</a:t>
            </a:r>
            <a:endParaRPr lang="en-US" dirty="0"/>
          </a:p>
        </p:txBody>
      </p:sp>
      <p:sp>
        <p:nvSpPr>
          <p:cNvPr id="4" name="Slide Number Placeholder 3"/>
          <p:cNvSpPr>
            <a:spLocks noGrp="1"/>
          </p:cNvSpPr>
          <p:nvPr>
            <p:ph type="sldNum" sz="quarter" idx="10"/>
          </p:nvPr>
        </p:nvSpPr>
        <p:spPr/>
        <p:txBody>
          <a:bodyPr/>
          <a:lstStyle/>
          <a:p>
            <a:fld id="{DF7BEAC6-0D30-4FB2-8131-BC081D411076}" type="slidenum">
              <a:rPr lang="en-GB" smtClean="0"/>
              <a:t>4</a:t>
            </a:fld>
            <a:endParaRPr lang="en-GB"/>
          </a:p>
        </p:txBody>
      </p:sp>
    </p:spTree>
    <p:extLst>
      <p:ext uri="{BB962C8B-B14F-4D97-AF65-F5344CB8AC3E}">
        <p14:creationId xmlns:p14="http://schemas.microsoft.com/office/powerpoint/2010/main" val="776316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involving the diaspora of the municipalities of Malesia e </a:t>
            </a:r>
            <a:r>
              <a:rPr lang="en-US" sz="1200" kern="1200" dirty="0" err="1">
                <a:solidFill>
                  <a:schemeClr val="tx1"/>
                </a:solidFill>
                <a:effectLst/>
                <a:latin typeface="+mn-lt"/>
                <a:ea typeface="+mn-ea"/>
                <a:cs typeface="+mn-cs"/>
              </a:rPr>
              <a:t>Madhe</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Tropojë</a:t>
            </a:r>
            <a:r>
              <a:rPr lang="en-US" sz="1200" kern="1200" dirty="0">
                <a:solidFill>
                  <a:schemeClr val="tx1"/>
                </a:solidFill>
                <a:effectLst/>
                <a:latin typeface="+mn-lt"/>
                <a:ea typeface="+mn-ea"/>
                <a:cs typeface="+mn-cs"/>
              </a:rPr>
              <a:t> in the United States to participate and contribute in the process of the preparation and future funding of the General Local Plans in these areas. New York, New Jersey, Connecticut, and Michigan</a:t>
            </a:r>
            <a:endParaRPr lang="en-US" dirty="0"/>
          </a:p>
        </p:txBody>
      </p:sp>
      <p:sp>
        <p:nvSpPr>
          <p:cNvPr id="4" name="Slide Number Placeholder 3"/>
          <p:cNvSpPr>
            <a:spLocks noGrp="1"/>
          </p:cNvSpPr>
          <p:nvPr>
            <p:ph type="sldNum" sz="quarter" idx="10"/>
          </p:nvPr>
        </p:nvSpPr>
        <p:spPr/>
        <p:txBody>
          <a:bodyPr/>
          <a:lstStyle/>
          <a:p>
            <a:fld id="{DF7BEAC6-0D30-4FB2-8131-BC081D411076}" type="slidenum">
              <a:rPr lang="en-GB" smtClean="0"/>
              <a:t>8</a:t>
            </a:fld>
            <a:endParaRPr lang="en-GB"/>
          </a:p>
        </p:txBody>
      </p:sp>
    </p:spTree>
    <p:extLst>
      <p:ext uri="{BB962C8B-B14F-4D97-AF65-F5344CB8AC3E}">
        <p14:creationId xmlns:p14="http://schemas.microsoft.com/office/powerpoint/2010/main" val="3814491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involving the diaspora of the municipalities of Malesia e </a:t>
            </a:r>
            <a:r>
              <a:rPr lang="en-US" sz="1200" kern="1200" dirty="0" err="1">
                <a:solidFill>
                  <a:schemeClr val="tx1"/>
                </a:solidFill>
                <a:effectLst/>
                <a:latin typeface="+mn-lt"/>
                <a:ea typeface="+mn-ea"/>
                <a:cs typeface="+mn-cs"/>
              </a:rPr>
              <a:t>Madhe</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Tropojë</a:t>
            </a:r>
            <a:r>
              <a:rPr lang="en-US" sz="1200" kern="1200" dirty="0">
                <a:solidFill>
                  <a:schemeClr val="tx1"/>
                </a:solidFill>
                <a:effectLst/>
                <a:latin typeface="+mn-lt"/>
                <a:ea typeface="+mn-ea"/>
                <a:cs typeface="+mn-cs"/>
              </a:rPr>
              <a:t> in the United States to participate and contribute in the process of the preparation and future funding of the General Local Plans in these areas. New York, New Jersey, Connecticut, and Michigan. New York, New Jersey, Connecticut, and Michigan</a:t>
            </a:r>
            <a:endParaRPr lang="en-US" dirty="0"/>
          </a:p>
          <a:p>
            <a:endParaRPr lang="en-US" dirty="0"/>
          </a:p>
        </p:txBody>
      </p:sp>
      <p:sp>
        <p:nvSpPr>
          <p:cNvPr id="4" name="Slide Number Placeholder 3"/>
          <p:cNvSpPr>
            <a:spLocks noGrp="1"/>
          </p:cNvSpPr>
          <p:nvPr>
            <p:ph type="sldNum" sz="quarter" idx="10"/>
          </p:nvPr>
        </p:nvSpPr>
        <p:spPr/>
        <p:txBody>
          <a:bodyPr/>
          <a:lstStyle/>
          <a:p>
            <a:fld id="{DF7BEAC6-0D30-4FB2-8131-BC081D411076}" type="slidenum">
              <a:rPr lang="en-GB" smtClean="0"/>
              <a:t>9</a:t>
            </a:fld>
            <a:endParaRPr lang="en-GB"/>
          </a:p>
        </p:txBody>
      </p:sp>
    </p:spTree>
    <p:extLst>
      <p:ext uri="{BB962C8B-B14F-4D97-AF65-F5344CB8AC3E}">
        <p14:creationId xmlns:p14="http://schemas.microsoft.com/office/powerpoint/2010/main" val="818899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Calibri" panose="020F0502020204030204" pitchFamily="34" charset="0"/>
                <a:ea typeface="Calibri" panose="020F0502020204030204" pitchFamily="34" charset="0"/>
                <a:cs typeface="Times New Roman" panose="02020603050405020304" pitchFamily="18" charset="0"/>
              </a:rPr>
              <a:t>.e. Individuals that travel there once a year for vacations, have prior investment experience in Albania, or have parents that live in Albania have shown a strong interest in the project by offering development industry scenarios, and more importantly commit financially if investments opportunities are offered. </a:t>
            </a:r>
            <a:endParaRPr lang="en-US" dirty="0"/>
          </a:p>
        </p:txBody>
      </p:sp>
      <p:sp>
        <p:nvSpPr>
          <p:cNvPr id="4" name="Slide Number Placeholder 3"/>
          <p:cNvSpPr>
            <a:spLocks noGrp="1"/>
          </p:cNvSpPr>
          <p:nvPr>
            <p:ph type="sldNum" sz="quarter" idx="10"/>
          </p:nvPr>
        </p:nvSpPr>
        <p:spPr/>
        <p:txBody>
          <a:bodyPr/>
          <a:lstStyle/>
          <a:p>
            <a:fld id="{DF7BEAC6-0D30-4FB2-8131-BC081D411076}" type="slidenum">
              <a:rPr lang="en-GB" smtClean="0"/>
              <a:t>10</a:t>
            </a:fld>
            <a:endParaRPr lang="en-GB"/>
          </a:p>
        </p:txBody>
      </p:sp>
    </p:spTree>
    <p:extLst>
      <p:ext uri="{BB962C8B-B14F-4D97-AF65-F5344CB8AC3E}">
        <p14:creationId xmlns:p14="http://schemas.microsoft.com/office/powerpoint/2010/main" val="3236325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7BEAC6-0D30-4FB2-8131-BC081D411076}" type="slidenum">
              <a:rPr lang="en-GB" smtClean="0"/>
              <a:t>11</a:t>
            </a:fld>
            <a:endParaRPr lang="en-GB"/>
          </a:p>
        </p:txBody>
      </p:sp>
    </p:spTree>
    <p:extLst>
      <p:ext uri="{BB962C8B-B14F-4D97-AF65-F5344CB8AC3E}">
        <p14:creationId xmlns:p14="http://schemas.microsoft.com/office/powerpoint/2010/main" val="2289399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main actor facilitating such participation and engagement is the church which acts as a trusted institution. </a:t>
            </a:r>
          </a:p>
          <a:p>
            <a:endParaRPr lang="en-US" dirty="0"/>
          </a:p>
        </p:txBody>
      </p:sp>
      <p:sp>
        <p:nvSpPr>
          <p:cNvPr id="4" name="Slide Number Placeholder 3"/>
          <p:cNvSpPr>
            <a:spLocks noGrp="1"/>
          </p:cNvSpPr>
          <p:nvPr>
            <p:ph type="sldNum" sz="quarter" idx="10"/>
          </p:nvPr>
        </p:nvSpPr>
        <p:spPr/>
        <p:txBody>
          <a:bodyPr/>
          <a:lstStyle/>
          <a:p>
            <a:fld id="{DF7BEAC6-0D30-4FB2-8131-BC081D411076}" type="slidenum">
              <a:rPr lang="en-GB" smtClean="0"/>
              <a:t>14</a:t>
            </a:fld>
            <a:endParaRPr lang="en-GB"/>
          </a:p>
        </p:txBody>
      </p:sp>
    </p:spTree>
    <p:extLst>
      <p:ext uri="{BB962C8B-B14F-4D97-AF65-F5344CB8AC3E}">
        <p14:creationId xmlns:p14="http://schemas.microsoft.com/office/powerpoint/2010/main" val="2689477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These differences can be explained with the different motivations of migration, national identities, time of migration, importance of religion and so on.</a:t>
            </a:r>
            <a:endParaRPr lang="en-US" dirty="0"/>
          </a:p>
        </p:txBody>
      </p:sp>
      <p:sp>
        <p:nvSpPr>
          <p:cNvPr id="4" name="Slide Number Placeholder 3"/>
          <p:cNvSpPr>
            <a:spLocks noGrp="1"/>
          </p:cNvSpPr>
          <p:nvPr>
            <p:ph type="sldNum" sz="quarter" idx="10"/>
          </p:nvPr>
        </p:nvSpPr>
        <p:spPr/>
        <p:txBody>
          <a:bodyPr/>
          <a:lstStyle/>
          <a:p>
            <a:fld id="{DF7BEAC6-0D30-4FB2-8131-BC081D411076}" type="slidenum">
              <a:rPr lang="en-GB" smtClean="0"/>
              <a:t>15</a:t>
            </a:fld>
            <a:endParaRPr lang="en-GB"/>
          </a:p>
        </p:txBody>
      </p:sp>
    </p:spTree>
    <p:extLst>
      <p:ext uri="{BB962C8B-B14F-4D97-AF65-F5344CB8AC3E}">
        <p14:creationId xmlns:p14="http://schemas.microsoft.com/office/powerpoint/2010/main" val="871437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t>Working together in order to build a functioning network and to secure the flow of information and assistance among different actors</a:t>
            </a:r>
          </a:p>
          <a:p>
            <a:endParaRPr lang="en-US" sz="1200" dirty="0"/>
          </a:p>
          <a:p>
            <a:r>
              <a:rPr lang="en-US" sz="1200" dirty="0"/>
              <a:t>These types of platforms have the potential to grow into important actors in supporting the ultimate goal of synergy between migration and development.</a:t>
            </a:r>
            <a:endParaRPr lang="en-GB" dirty="0"/>
          </a:p>
        </p:txBody>
      </p:sp>
      <p:sp>
        <p:nvSpPr>
          <p:cNvPr id="4" name="Slide Number Placeholder 3"/>
          <p:cNvSpPr>
            <a:spLocks noGrp="1"/>
          </p:cNvSpPr>
          <p:nvPr>
            <p:ph type="sldNum" sz="quarter" idx="10"/>
          </p:nvPr>
        </p:nvSpPr>
        <p:spPr/>
        <p:txBody>
          <a:bodyPr/>
          <a:lstStyle/>
          <a:p>
            <a:fld id="{DF7BEAC6-0D30-4FB2-8131-BC081D411076}" type="slidenum">
              <a:rPr lang="en-GB" smtClean="0"/>
              <a:t>17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925AF1E-8617-4F5C-B052-FFC3DE353B9F}" type="datetimeFigureOut">
              <a:rPr lang="en-US" smtClean="0"/>
              <a:t>10/28/2017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25AF1E-8617-4F5C-B052-FFC3DE353B9F}" type="datetimeFigureOut">
              <a:rPr lang="en-US" smtClean="0"/>
              <a:t>10/28/2017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25AF1E-8617-4F5C-B052-FFC3DE353B9F}" type="datetimeFigureOut">
              <a:rPr lang="en-US" smtClean="0"/>
              <a:t>10/28/2017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25AF1E-8617-4F5C-B052-FFC3DE353B9F}" type="datetimeFigureOut">
              <a:rPr lang="en-US" smtClean="0"/>
              <a:t>10/28/2017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25AF1E-8617-4F5C-B052-FFC3DE353B9F}" type="datetimeFigureOut">
              <a:rPr lang="en-US" smtClean="0"/>
              <a:t>10/28/2017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925AF1E-8617-4F5C-B052-FFC3DE353B9F}" type="datetimeFigureOut">
              <a:rPr lang="en-US" smtClean="0"/>
              <a:t>10/28/2017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925AF1E-8617-4F5C-B052-FFC3DE353B9F}" type="datetimeFigureOut">
              <a:rPr lang="en-US" smtClean="0"/>
              <a:t>10/28/2017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925AF1E-8617-4F5C-B052-FFC3DE353B9F}" type="datetimeFigureOut">
              <a:rPr lang="en-US" smtClean="0"/>
              <a:t>10/28/2017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5AF1E-8617-4F5C-B052-FFC3DE353B9F}" type="datetimeFigureOut">
              <a:rPr lang="en-US" smtClean="0"/>
              <a:t>10/28/2017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25AF1E-8617-4F5C-B052-FFC3DE353B9F}" type="datetimeFigureOut">
              <a:rPr lang="en-US" smtClean="0"/>
              <a:t>10/28/2017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25AF1E-8617-4F5C-B052-FFC3DE353B9F}" type="datetimeFigureOut">
              <a:rPr lang="en-US" smtClean="0"/>
              <a:t>10/28/2017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6EF35D-C738-4F8D-85AC-E9B3BBF99984}"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5AF1E-8617-4F5C-B052-FFC3DE353B9F}" type="datetimeFigureOut">
              <a:rPr lang="en-US" smtClean="0"/>
              <a:t>10/28/2017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EF35D-C738-4F8D-85AC-E9B3BBF99984}"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GB" dirty="0"/>
            </a:br>
            <a:r>
              <a:rPr lang="en-US" b="1" dirty="0"/>
              <a:t> </a:t>
            </a:r>
            <a:br>
              <a:rPr lang="en-GB" dirty="0"/>
            </a:br>
            <a:r>
              <a:rPr lang="en-US" b="1" dirty="0"/>
              <a:t> </a:t>
            </a:r>
            <a:br>
              <a:rPr lang="en-GB" dirty="0"/>
            </a:br>
            <a:r>
              <a:rPr lang="en-US" sz="4000" b="1" dirty="0">
                <a:solidFill>
                  <a:schemeClr val="tx2"/>
                </a:solidFill>
              </a:rPr>
              <a:t>Diaspora Engagement in Local Development</a:t>
            </a:r>
            <a:br>
              <a:rPr lang="en-US" sz="4000" b="1" dirty="0">
                <a:solidFill>
                  <a:schemeClr val="tx2"/>
                </a:solidFill>
              </a:rPr>
            </a:br>
            <a:br>
              <a:rPr lang="en-US" sz="4000" b="1" dirty="0">
                <a:solidFill>
                  <a:schemeClr val="tx2"/>
                </a:solidFill>
              </a:rPr>
            </a:br>
            <a:r>
              <a:rPr lang="en-US" sz="4000" b="1" dirty="0">
                <a:solidFill>
                  <a:schemeClr val="tx2"/>
                </a:solidFill>
              </a:rPr>
              <a:t>Cases of </a:t>
            </a:r>
            <a:r>
              <a:rPr lang="en-US" sz="4000" b="1" dirty="0" err="1">
                <a:solidFill>
                  <a:schemeClr val="tx2"/>
                </a:solidFill>
              </a:rPr>
              <a:t>Malesi</a:t>
            </a:r>
            <a:r>
              <a:rPr lang="en-US" sz="4000" b="1" dirty="0">
                <a:solidFill>
                  <a:schemeClr val="tx2"/>
                </a:solidFill>
              </a:rPr>
              <a:t> e </a:t>
            </a:r>
            <a:r>
              <a:rPr lang="en-US" sz="4000" b="1" dirty="0" err="1">
                <a:solidFill>
                  <a:schemeClr val="tx2"/>
                </a:solidFill>
              </a:rPr>
              <a:t>Madhe</a:t>
            </a:r>
            <a:r>
              <a:rPr lang="en-US" sz="4000" b="1" dirty="0">
                <a:solidFill>
                  <a:schemeClr val="tx2"/>
                </a:solidFill>
              </a:rPr>
              <a:t> and </a:t>
            </a:r>
            <a:r>
              <a:rPr lang="en-US" sz="4000" b="1" dirty="0" err="1">
                <a:solidFill>
                  <a:schemeClr val="tx2"/>
                </a:solidFill>
              </a:rPr>
              <a:t>Tropoja</a:t>
            </a:r>
            <a:r>
              <a:rPr lang="en-US" sz="4000" b="1" dirty="0">
                <a:solidFill>
                  <a:schemeClr val="tx2"/>
                </a:solidFill>
              </a:rPr>
              <a:t> Municipalities</a:t>
            </a:r>
            <a:br>
              <a:rPr lang="en-GB" dirty="0"/>
            </a:br>
            <a:r>
              <a:rPr lang="en-US" dirty="0"/>
              <a:t> </a:t>
            </a:r>
            <a:br>
              <a:rPr lang="en-GB" dirty="0"/>
            </a:br>
            <a:r>
              <a:rPr lang="en-US" dirty="0"/>
              <a:t> </a:t>
            </a:r>
            <a:br>
              <a:rPr lang="en-GB" dirty="0"/>
            </a:br>
            <a:r>
              <a:rPr lang="en-US" dirty="0"/>
              <a:t> </a:t>
            </a:r>
            <a:br>
              <a:rPr lang="en-GB" dirty="0"/>
            </a:br>
            <a:r>
              <a:rPr lang="en-US" dirty="0"/>
              <a:t> </a:t>
            </a:r>
            <a:br>
              <a:rPr lang="en-GB" dirty="0"/>
            </a:br>
            <a:endParaRPr lang="en-GB" dirty="0"/>
          </a:p>
        </p:txBody>
      </p:sp>
      <p:sp>
        <p:nvSpPr>
          <p:cNvPr id="3" name="Subtitle 2"/>
          <p:cNvSpPr>
            <a:spLocks noGrp="1"/>
          </p:cNvSpPr>
          <p:nvPr>
            <p:ph type="subTitle" idx="1"/>
          </p:nvPr>
        </p:nvSpPr>
        <p:spPr/>
        <p:txBody>
          <a:bodyPr/>
          <a:lstStyle/>
          <a:p>
            <a:r>
              <a:rPr lang="en-US" dirty="0"/>
              <a:t>Dr. Erka Caro</a:t>
            </a:r>
            <a:br>
              <a:rPr lang="en-GB" dirty="0"/>
            </a:br>
            <a:r>
              <a:rPr lang="en-US" dirty="0"/>
              <a:t>University of Tirana, Department of Geography</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312FB01-4DA8-47F4-A20D-69384C35B0D7}"/>
              </a:ext>
            </a:extLst>
          </p:cNvPr>
          <p:cNvSpPr>
            <a:spLocks noGrp="1"/>
          </p:cNvSpPr>
          <p:nvPr>
            <p:ph type="title"/>
          </p:nvPr>
        </p:nvSpPr>
        <p:spPr/>
        <p:txBody>
          <a:bodyPr/>
          <a:lstStyle/>
          <a:p>
            <a:r>
              <a:rPr lang="en-US" dirty="0">
                <a:solidFill>
                  <a:schemeClr val="tx2"/>
                </a:solidFill>
              </a:rPr>
              <a:t>Level</a:t>
            </a:r>
            <a:r>
              <a:rPr lang="en-US" dirty="0"/>
              <a:t> </a:t>
            </a:r>
            <a:r>
              <a:rPr lang="en-US" dirty="0">
                <a:solidFill>
                  <a:schemeClr val="tx2"/>
                </a:solidFill>
              </a:rPr>
              <a:t>of Interest</a:t>
            </a:r>
          </a:p>
        </p:txBody>
      </p:sp>
      <p:sp>
        <p:nvSpPr>
          <p:cNvPr id="6" name="Content Placeholder 5">
            <a:extLst>
              <a:ext uri="{FF2B5EF4-FFF2-40B4-BE49-F238E27FC236}">
                <a16:creationId xmlns:a16="http://schemas.microsoft.com/office/drawing/2014/main" id="{BB49F7EC-A984-464D-93C6-F4BBF58441B4}"/>
              </a:ext>
            </a:extLst>
          </p:cNvPr>
          <p:cNvSpPr>
            <a:spLocks noGrp="1"/>
          </p:cNvSpPr>
          <p:nvPr>
            <p:ph idx="1"/>
          </p:nvPr>
        </p:nvSpPr>
        <p:spPr/>
        <p:txBody>
          <a:bodyPr>
            <a:normAutofit/>
          </a:bodyPr>
          <a:lstStyle/>
          <a:p>
            <a:pPr algn="just"/>
            <a:r>
              <a:rPr lang="en-US" sz="2000" dirty="0">
                <a:latin typeface="+mj-lt"/>
                <a:ea typeface="Times New Roman" panose="02020603050405020304" pitchFamily="18" charset="0"/>
              </a:rPr>
              <a:t>Both first generation and second generation have shown </a:t>
            </a:r>
            <a:r>
              <a:rPr lang="en-US" sz="2000" b="1" dirty="0">
                <a:solidFill>
                  <a:schemeClr val="accent2"/>
                </a:solidFill>
                <a:latin typeface="+mj-lt"/>
                <a:ea typeface="Times New Roman" panose="02020603050405020304" pitchFamily="18" charset="0"/>
              </a:rPr>
              <a:t>similar patterns </a:t>
            </a:r>
            <a:r>
              <a:rPr lang="en-US" sz="2000" dirty="0">
                <a:latin typeface="+mj-lt"/>
                <a:ea typeface="Times New Roman" panose="02020603050405020304" pitchFamily="18" charset="0"/>
              </a:rPr>
              <a:t>of involvements’ levels.  </a:t>
            </a:r>
          </a:p>
          <a:p>
            <a:pPr marL="0" indent="0" algn="just">
              <a:buNone/>
            </a:pPr>
            <a:endParaRPr lang="en-US" sz="2000" dirty="0">
              <a:latin typeface="+mj-lt"/>
              <a:ea typeface="Times New Roman" panose="02020603050405020304" pitchFamily="18" charset="0"/>
            </a:endParaRPr>
          </a:p>
          <a:p>
            <a:pPr algn="just"/>
            <a:r>
              <a:rPr lang="en-US" sz="2000" b="1" dirty="0">
                <a:solidFill>
                  <a:schemeClr val="accent2"/>
                </a:solidFill>
                <a:latin typeface="+mj-lt"/>
                <a:ea typeface="Times New Roman" panose="02020603050405020304" pitchFamily="18" charset="0"/>
              </a:rPr>
              <a:t>Employed</a:t>
            </a:r>
            <a:r>
              <a:rPr lang="en-US" sz="2000" dirty="0">
                <a:latin typeface="+mj-lt"/>
                <a:ea typeface="Times New Roman" panose="02020603050405020304" pitchFamily="18" charset="0"/>
              </a:rPr>
              <a:t> individuals </a:t>
            </a:r>
            <a:r>
              <a:rPr lang="en-US" sz="2000" b="1" dirty="0">
                <a:solidFill>
                  <a:schemeClr val="accent2"/>
                </a:solidFill>
                <a:latin typeface="+mj-lt"/>
                <a:ea typeface="Times New Roman" panose="02020603050405020304" pitchFamily="18" charset="0"/>
              </a:rPr>
              <a:t>Students</a:t>
            </a:r>
            <a:r>
              <a:rPr lang="en-US" sz="2000" dirty="0">
                <a:latin typeface="+mj-lt"/>
                <a:ea typeface="Times New Roman" panose="02020603050405020304" pitchFamily="18" charset="0"/>
              </a:rPr>
              <a:t> and academics have shown </a:t>
            </a:r>
            <a:r>
              <a:rPr lang="en-US" sz="2000" dirty="0">
                <a:solidFill>
                  <a:schemeClr val="accent2"/>
                </a:solidFill>
                <a:latin typeface="+mj-lt"/>
                <a:ea typeface="Times New Roman" panose="02020603050405020304" pitchFamily="18" charset="0"/>
              </a:rPr>
              <a:t>low to medium levels </a:t>
            </a:r>
            <a:r>
              <a:rPr lang="en-US" sz="2000" dirty="0">
                <a:latin typeface="+mj-lt"/>
                <a:ea typeface="Times New Roman" panose="02020603050405020304" pitchFamily="18" charset="0"/>
              </a:rPr>
              <a:t>of involvement. </a:t>
            </a:r>
          </a:p>
          <a:p>
            <a:pPr marL="0" indent="0" algn="just">
              <a:buNone/>
            </a:pPr>
            <a:endParaRPr lang="en-US" sz="2000" dirty="0">
              <a:latin typeface="+mj-lt"/>
              <a:ea typeface="Times New Roman" panose="02020603050405020304" pitchFamily="18" charset="0"/>
            </a:endParaRPr>
          </a:p>
          <a:p>
            <a:pPr algn="just"/>
            <a:r>
              <a:rPr lang="en-US" sz="2000" dirty="0">
                <a:latin typeface="+mj-lt"/>
                <a:ea typeface="Times New Roman" panose="02020603050405020304" pitchFamily="18" charset="0"/>
              </a:rPr>
              <a:t>The main reasons were </a:t>
            </a:r>
            <a:r>
              <a:rPr lang="en-US" sz="2000" b="1" dirty="0">
                <a:solidFill>
                  <a:schemeClr val="accent2"/>
                </a:solidFill>
                <a:latin typeface="+mj-lt"/>
                <a:ea typeface="Times New Roman" panose="02020603050405020304" pitchFamily="18" charset="0"/>
              </a:rPr>
              <a:t>perceived</a:t>
            </a:r>
            <a:r>
              <a:rPr lang="en-US" sz="2000" dirty="0">
                <a:latin typeface="+mj-lt"/>
                <a:ea typeface="Times New Roman" panose="02020603050405020304" pitchFamily="18" charset="0"/>
              </a:rPr>
              <a:t> corruption and level of poverty,  general</a:t>
            </a:r>
            <a:r>
              <a:rPr lang="en-US" sz="2000" b="1" dirty="0">
                <a:solidFill>
                  <a:schemeClr val="accent2"/>
                </a:solidFill>
                <a:latin typeface="+mj-lt"/>
                <a:ea typeface="Times New Roman" panose="02020603050405020304" pitchFamily="18" charset="0"/>
              </a:rPr>
              <a:t> discontent </a:t>
            </a:r>
            <a:r>
              <a:rPr lang="en-US" sz="2000" dirty="0">
                <a:latin typeface="+mj-lt"/>
                <a:ea typeface="Times New Roman" panose="02020603050405020304" pitchFamily="18" charset="0"/>
              </a:rPr>
              <a:t>with the </a:t>
            </a:r>
            <a:r>
              <a:rPr lang="en-US" sz="2000" b="1" dirty="0">
                <a:solidFill>
                  <a:schemeClr val="accent2"/>
                </a:solidFill>
                <a:latin typeface="+mj-lt"/>
                <a:ea typeface="Times New Roman" panose="02020603050405020304" pitchFamily="18" charset="0"/>
              </a:rPr>
              <a:t>economic situation </a:t>
            </a:r>
            <a:r>
              <a:rPr lang="en-US" sz="2000" dirty="0">
                <a:latin typeface="+mj-lt"/>
                <a:ea typeface="Times New Roman" panose="02020603050405020304" pitchFamily="18" charset="0"/>
              </a:rPr>
              <a:t>skepticism about future progress.</a:t>
            </a:r>
          </a:p>
          <a:p>
            <a:pPr marL="0" indent="0" algn="just">
              <a:buNone/>
            </a:pPr>
            <a:r>
              <a:rPr lang="en-US" sz="2000" dirty="0">
                <a:latin typeface="+mj-lt"/>
                <a:ea typeface="Times New Roman" panose="02020603050405020304" pitchFamily="18" charset="0"/>
              </a:rPr>
              <a:t> </a:t>
            </a:r>
          </a:p>
          <a:p>
            <a:pPr algn="just"/>
            <a:r>
              <a:rPr lang="en-US" sz="2000" b="1" dirty="0">
                <a:solidFill>
                  <a:schemeClr val="accent2"/>
                </a:solidFill>
                <a:latin typeface="+mj-lt"/>
                <a:ea typeface="Calibri" panose="020F0502020204030204" pitchFamily="34" charset="0"/>
                <a:cs typeface="Times New Roman" panose="02020603050405020304" pitchFamily="18" charset="0"/>
              </a:rPr>
              <a:t>Self-employed</a:t>
            </a:r>
            <a:r>
              <a:rPr lang="en-US" sz="2000" dirty="0">
                <a:latin typeface="+mj-lt"/>
                <a:ea typeface="Calibri" panose="020F0502020204030204" pitchFamily="34" charset="0"/>
                <a:cs typeface="Times New Roman" panose="02020603050405020304" pitchFamily="18" charset="0"/>
              </a:rPr>
              <a:t> individuals mainly in the Real Estate and Construction industry have shown </a:t>
            </a:r>
            <a:r>
              <a:rPr lang="en-US" sz="2000" dirty="0">
                <a:solidFill>
                  <a:schemeClr val="accent2"/>
                </a:solidFill>
                <a:latin typeface="+mj-lt"/>
                <a:ea typeface="Calibri" panose="020F0502020204030204" pitchFamily="34" charset="0"/>
                <a:cs typeface="Times New Roman" panose="02020603050405020304" pitchFamily="18" charset="0"/>
              </a:rPr>
              <a:t>moderate to high level of involvement</a:t>
            </a:r>
            <a:r>
              <a:rPr lang="en-US" sz="2000" dirty="0">
                <a:latin typeface="+mj-lt"/>
                <a:ea typeface="Calibri" panose="020F0502020204030204" pitchFamily="34" charset="0"/>
                <a:cs typeface="Times New Roman" panose="02020603050405020304" pitchFamily="18" charset="0"/>
              </a:rPr>
              <a:t>. The main difference within subgroup is how much do they relate to the homeland </a:t>
            </a:r>
            <a:endParaRPr lang="en-US" sz="2000" dirty="0">
              <a:latin typeface="+mj-lt"/>
            </a:endParaRPr>
          </a:p>
        </p:txBody>
      </p:sp>
    </p:spTree>
    <p:extLst>
      <p:ext uri="{BB962C8B-B14F-4D97-AF65-F5344CB8AC3E}">
        <p14:creationId xmlns:p14="http://schemas.microsoft.com/office/powerpoint/2010/main" val="3160637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2518" cy="1143000"/>
          </a:xfrm>
        </p:spPr>
        <p:txBody>
          <a:bodyPr>
            <a:noAutofit/>
          </a:bodyPr>
          <a:lstStyle/>
          <a:p>
            <a:r>
              <a:rPr lang="en-GB" sz="3600" dirty="0">
                <a:solidFill>
                  <a:schemeClr val="tx2"/>
                </a:solidFill>
              </a:rPr>
              <a:t>Diaspora from </a:t>
            </a:r>
            <a:r>
              <a:rPr lang="en-GB" sz="3600" dirty="0" err="1">
                <a:solidFill>
                  <a:schemeClr val="tx2"/>
                </a:solidFill>
              </a:rPr>
              <a:t>Malesia</a:t>
            </a:r>
            <a:r>
              <a:rPr lang="en-GB" sz="3600" dirty="0">
                <a:solidFill>
                  <a:schemeClr val="tx2"/>
                </a:solidFill>
              </a:rPr>
              <a:t> e </a:t>
            </a:r>
            <a:r>
              <a:rPr lang="en-GB" sz="3600" dirty="0" err="1">
                <a:solidFill>
                  <a:schemeClr val="tx2"/>
                </a:solidFill>
              </a:rPr>
              <a:t>Madhe</a:t>
            </a:r>
            <a:r>
              <a:rPr lang="en-GB" sz="3600" dirty="0">
                <a:solidFill>
                  <a:schemeClr val="tx2"/>
                </a:solidFill>
              </a:rPr>
              <a:t> and </a:t>
            </a:r>
            <a:r>
              <a:rPr lang="en-GB" sz="3600" dirty="0" err="1">
                <a:solidFill>
                  <a:schemeClr val="tx2"/>
                </a:solidFill>
              </a:rPr>
              <a:t>Tropoja</a:t>
            </a:r>
            <a:endParaRPr lang="en-GB" sz="3600" dirty="0">
              <a:solidFill>
                <a:schemeClr val="tx2"/>
              </a:solidFill>
            </a:endParaRPr>
          </a:p>
        </p:txBody>
      </p:sp>
      <p:sp>
        <p:nvSpPr>
          <p:cNvPr id="4" name="Content Placeholder 3"/>
          <p:cNvSpPr>
            <a:spLocks noGrp="1"/>
          </p:cNvSpPr>
          <p:nvPr>
            <p:ph sz="half" idx="1"/>
          </p:nvPr>
        </p:nvSpPr>
        <p:spPr>
          <a:xfrm>
            <a:off x="533400" y="1600200"/>
            <a:ext cx="4114800" cy="4629827"/>
          </a:xfrm>
        </p:spPr>
        <p:txBody>
          <a:bodyPr>
            <a:normAutofit fontScale="85000" lnSpcReduction="10000"/>
          </a:bodyPr>
          <a:lstStyle/>
          <a:p>
            <a:r>
              <a:rPr lang="en-GB" b="1" dirty="0">
                <a:solidFill>
                  <a:schemeClr val="accent2"/>
                </a:solidFill>
              </a:rPr>
              <a:t>Malesia e </a:t>
            </a:r>
            <a:r>
              <a:rPr lang="en-GB" b="1" dirty="0" err="1">
                <a:solidFill>
                  <a:schemeClr val="accent2"/>
                </a:solidFill>
              </a:rPr>
              <a:t>Madhe</a:t>
            </a:r>
            <a:endParaRPr lang="en-GB" b="1" dirty="0">
              <a:solidFill>
                <a:schemeClr val="accent2"/>
              </a:solidFill>
            </a:endParaRPr>
          </a:p>
          <a:p>
            <a:pPr lvl="1"/>
            <a:r>
              <a:rPr lang="en-US" dirty="0"/>
              <a:t>Much larger</a:t>
            </a:r>
          </a:p>
          <a:p>
            <a:pPr lvl="1"/>
            <a:r>
              <a:rPr lang="en-US" dirty="0"/>
              <a:t> Better organized</a:t>
            </a:r>
          </a:p>
          <a:p>
            <a:pPr lvl="1"/>
            <a:r>
              <a:rPr lang="en-US" dirty="0"/>
              <a:t>stronger networks between each other,</a:t>
            </a:r>
          </a:p>
          <a:p>
            <a:pPr lvl="1"/>
            <a:r>
              <a:rPr lang="en-US" dirty="0"/>
              <a:t>clustered  in neighborhoods </a:t>
            </a:r>
          </a:p>
          <a:p>
            <a:pPr lvl="1"/>
            <a:r>
              <a:rPr lang="en-US" dirty="0"/>
              <a:t>stronger links with their localities in the homeland. </a:t>
            </a:r>
          </a:p>
          <a:p>
            <a:pPr lvl="1"/>
            <a:r>
              <a:rPr lang="en-US" dirty="0"/>
              <a:t>Strong  linking institution - the catholic church</a:t>
            </a:r>
          </a:p>
          <a:p>
            <a:pPr lvl="1"/>
            <a:r>
              <a:rPr lang="en-US" dirty="0"/>
              <a:t>Bigger organizations: </a:t>
            </a:r>
            <a:r>
              <a:rPr lang="en-US" dirty="0" err="1"/>
              <a:t>Shoqeria</a:t>
            </a:r>
            <a:r>
              <a:rPr lang="en-US" dirty="0"/>
              <a:t> </a:t>
            </a:r>
            <a:r>
              <a:rPr lang="en-US" dirty="0" err="1"/>
              <a:t>Kulturore</a:t>
            </a:r>
            <a:r>
              <a:rPr lang="en-US" dirty="0"/>
              <a:t> </a:t>
            </a:r>
            <a:r>
              <a:rPr lang="en-US" dirty="0" err="1"/>
              <a:t>Artistike</a:t>
            </a:r>
            <a:r>
              <a:rPr lang="en-US" dirty="0"/>
              <a:t> </a:t>
            </a:r>
            <a:r>
              <a:rPr lang="en-US" dirty="0" err="1"/>
              <a:t>Kelmendi</a:t>
            </a:r>
            <a:r>
              <a:rPr lang="en-US" dirty="0"/>
              <a:t> /</a:t>
            </a:r>
            <a:r>
              <a:rPr lang="en-US" dirty="0" err="1"/>
              <a:t>Malesia</a:t>
            </a:r>
            <a:r>
              <a:rPr lang="en-US" dirty="0"/>
              <a:t> e </a:t>
            </a:r>
            <a:r>
              <a:rPr lang="en-US" dirty="0" err="1"/>
              <a:t>Madhe</a:t>
            </a:r>
            <a:r>
              <a:rPr lang="en-US" dirty="0"/>
              <a:t> Association /</a:t>
            </a:r>
            <a:r>
              <a:rPr lang="en-US" dirty="0" err="1"/>
              <a:t>Fondi</a:t>
            </a:r>
            <a:r>
              <a:rPr lang="en-US" dirty="0"/>
              <a:t> </a:t>
            </a:r>
            <a:r>
              <a:rPr lang="en-US" dirty="0" err="1"/>
              <a:t>Humanitar</a:t>
            </a:r>
            <a:r>
              <a:rPr lang="en-US" dirty="0"/>
              <a:t> </a:t>
            </a:r>
            <a:r>
              <a:rPr lang="en-US" dirty="0" err="1"/>
              <a:t>Rrapsha</a:t>
            </a:r>
            <a:r>
              <a:rPr lang="en-US" dirty="0"/>
              <a:t> </a:t>
            </a:r>
            <a:endParaRPr lang="en-GB" dirty="0"/>
          </a:p>
        </p:txBody>
      </p:sp>
      <p:sp>
        <p:nvSpPr>
          <p:cNvPr id="5" name="Content Placeholder 4"/>
          <p:cNvSpPr>
            <a:spLocks noGrp="1"/>
          </p:cNvSpPr>
          <p:nvPr>
            <p:ph sz="half" idx="2"/>
          </p:nvPr>
        </p:nvSpPr>
        <p:spPr/>
        <p:txBody>
          <a:bodyPr>
            <a:normAutofit fontScale="85000" lnSpcReduction="10000"/>
          </a:bodyPr>
          <a:lstStyle/>
          <a:p>
            <a:r>
              <a:rPr lang="en-GB" b="1" dirty="0" err="1">
                <a:solidFill>
                  <a:schemeClr val="accent2"/>
                </a:solidFill>
              </a:rPr>
              <a:t>Tropoja</a:t>
            </a:r>
            <a:endParaRPr lang="en-GB" b="1" dirty="0">
              <a:solidFill>
                <a:schemeClr val="accent2"/>
              </a:solidFill>
            </a:endParaRPr>
          </a:p>
          <a:p>
            <a:pPr lvl="1"/>
            <a:r>
              <a:rPr lang="en-GB" dirty="0"/>
              <a:t>Difficult to localize</a:t>
            </a:r>
          </a:p>
          <a:p>
            <a:pPr lvl="1"/>
            <a:r>
              <a:rPr lang="en-US" dirty="0"/>
              <a:t>Not well organized in a structured organization</a:t>
            </a:r>
            <a:endParaRPr lang="en-GB" dirty="0"/>
          </a:p>
          <a:p>
            <a:pPr lvl="1"/>
            <a:r>
              <a:rPr lang="en-US" dirty="0"/>
              <a:t>better integrated within the host society, </a:t>
            </a:r>
          </a:p>
          <a:p>
            <a:pPr lvl="1"/>
            <a:r>
              <a:rPr lang="en-US" dirty="0"/>
              <a:t>more independent from their own ethnic community </a:t>
            </a:r>
          </a:p>
          <a:p>
            <a:pPr lvl="1"/>
            <a:r>
              <a:rPr lang="en-US" dirty="0"/>
              <a:t> more involved with national issues in the homeland. </a:t>
            </a:r>
          </a:p>
          <a:p>
            <a:pPr lvl="1"/>
            <a:r>
              <a:rPr lang="en-US" dirty="0"/>
              <a:t>informal social networking</a:t>
            </a:r>
          </a:p>
          <a:p>
            <a:pPr lvl="1"/>
            <a:r>
              <a:rPr lang="en-US" dirty="0"/>
              <a:t>don't have their unique homeland organization</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4496" y="260648"/>
            <a:ext cx="8472518" cy="1143000"/>
          </a:xfrm>
        </p:spPr>
        <p:txBody>
          <a:bodyPr>
            <a:normAutofit fontScale="90000"/>
          </a:bodyPr>
          <a:lstStyle/>
          <a:p>
            <a:br>
              <a:rPr lang="en-GB" dirty="0"/>
            </a:br>
            <a:r>
              <a:rPr lang="en-GB" dirty="0">
                <a:solidFill>
                  <a:schemeClr val="tx2"/>
                </a:solidFill>
              </a:rPr>
              <a:t>Understanding Diaspora Participation</a:t>
            </a:r>
            <a:endParaRPr lang="en-GB" sz="3600" dirty="0">
              <a:solidFill>
                <a:schemeClr val="tx2"/>
              </a:solidFill>
            </a:endParaRPr>
          </a:p>
        </p:txBody>
      </p:sp>
      <p:pic>
        <p:nvPicPr>
          <p:cNvPr id="7" name="Content Placeholder 6"/>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5720" y="1844824"/>
            <a:ext cx="8372476" cy="4228053"/>
          </a:xfrm>
          <a:prstGeom prst="rect">
            <a:avLst/>
          </a:prstGeom>
          <a:noFill/>
        </p:spPr>
      </p:pic>
      <p:sp>
        <p:nvSpPr>
          <p:cNvPr id="8" name="Rectangle 7"/>
          <p:cNvSpPr/>
          <p:nvPr/>
        </p:nvSpPr>
        <p:spPr>
          <a:xfrm>
            <a:off x="285720" y="6286520"/>
            <a:ext cx="2337884" cy="461665"/>
          </a:xfrm>
          <a:prstGeom prst="rect">
            <a:avLst/>
          </a:prstGeom>
        </p:spPr>
        <p:txBody>
          <a:bodyPr wrap="none">
            <a:spAutoFit/>
          </a:bodyPr>
          <a:lstStyle/>
          <a:p>
            <a:r>
              <a:rPr lang="en-US" sz="2400" baseline="30000" dirty="0"/>
              <a:t>Based on </a:t>
            </a:r>
            <a:r>
              <a:rPr lang="en-US" sz="2400" baseline="30000" dirty="0" err="1"/>
              <a:t>Koinova</a:t>
            </a:r>
            <a:r>
              <a:rPr lang="en-US" sz="2400" baseline="30000" dirty="0"/>
              <a:t>  (2013) </a:t>
            </a:r>
            <a:endParaRPr lang="en-GB"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2"/>
                </a:solidFill>
              </a:rPr>
              <a:t>Research Outcomes</a:t>
            </a:r>
          </a:p>
        </p:txBody>
      </p:sp>
      <p:sp>
        <p:nvSpPr>
          <p:cNvPr id="3" name="Content Placeholder 2"/>
          <p:cNvSpPr>
            <a:spLocks noGrp="1"/>
          </p:cNvSpPr>
          <p:nvPr>
            <p:ph idx="1"/>
          </p:nvPr>
        </p:nvSpPr>
        <p:spPr/>
        <p:txBody>
          <a:bodyPr>
            <a:normAutofit/>
          </a:bodyPr>
          <a:lstStyle/>
          <a:p>
            <a:pPr algn="just"/>
            <a:r>
              <a:rPr lang="en-GB" sz="2800" i="1" dirty="0"/>
              <a:t>The involvement of Albanian Diaspora with the homeland so far has been at an individual and micro level. The involvement of Diaspora in the preparation of GLP is an important step towards strengthening Diaspora participation at the community and macro level development. </a:t>
            </a:r>
            <a:r>
              <a:rPr lang="sq-AL" sz="2800" i="1" dirty="0"/>
              <a:t> </a:t>
            </a:r>
            <a:endParaRPr lang="en-GB" sz="2800" i="1" dirty="0"/>
          </a:p>
          <a:p>
            <a:pPr algn="just">
              <a:buNone/>
            </a:pPr>
            <a:endParaRPr lang="en-GB" i="1" dirty="0"/>
          </a:p>
          <a:p>
            <a:pPr algn="just">
              <a:buNone/>
            </a:pPr>
            <a:r>
              <a:rPr lang="en-GB" sz="1600" dirty="0"/>
              <a:t>(Spartak </a:t>
            </a:r>
            <a:r>
              <a:rPr lang="en-GB" sz="1600" dirty="0" err="1"/>
              <a:t>Sokoli</a:t>
            </a:r>
            <a:r>
              <a:rPr lang="en-GB" sz="1600" dirty="0"/>
              <a:t>, </a:t>
            </a:r>
            <a:r>
              <a:rPr lang="en-US" sz="1600" dirty="0"/>
              <a:t>Agency for Regional Development 1</a:t>
            </a:r>
            <a:r>
              <a:rPr lang="en-GB" sz="1600" dirty="0"/>
              <a:t>)</a:t>
            </a:r>
          </a:p>
          <a:p>
            <a:pPr algn="just"/>
            <a:endParaRPr lang="en-GB" dirty="0"/>
          </a:p>
          <a:p>
            <a:endParaRPr lang="en-GB" dirty="0"/>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Research Outcomes</a:t>
            </a:r>
          </a:p>
        </p:txBody>
      </p:sp>
      <p:sp>
        <p:nvSpPr>
          <p:cNvPr id="3" name="Content Placeholder 2"/>
          <p:cNvSpPr>
            <a:spLocks noGrp="1"/>
          </p:cNvSpPr>
          <p:nvPr>
            <p:ph idx="1"/>
          </p:nvPr>
        </p:nvSpPr>
        <p:spPr>
          <a:xfrm>
            <a:off x="457200" y="1268760"/>
            <a:ext cx="8229600" cy="5256584"/>
          </a:xfrm>
        </p:spPr>
        <p:txBody>
          <a:bodyPr>
            <a:normAutofit fontScale="25000" lnSpcReduction="20000"/>
          </a:bodyPr>
          <a:lstStyle/>
          <a:p>
            <a:pPr algn="just"/>
            <a:r>
              <a:rPr lang="en-US" sz="8000" b="1" dirty="0">
                <a:solidFill>
                  <a:schemeClr val="accent2"/>
                </a:solidFill>
              </a:rPr>
              <a:t>Sporadic transnational </a:t>
            </a:r>
            <a:r>
              <a:rPr lang="en-US" sz="8000" dirty="0"/>
              <a:t>activities and investments in homeland. There are good signals that the linkages with local communities </a:t>
            </a:r>
            <a:r>
              <a:rPr lang="en-US" sz="8000" b="1" dirty="0">
                <a:solidFill>
                  <a:schemeClr val="accent2"/>
                </a:solidFill>
              </a:rPr>
              <a:t>can be strengthened </a:t>
            </a:r>
            <a:r>
              <a:rPr lang="en-US" sz="8000" dirty="0"/>
              <a:t>as there are some success stories – the case of </a:t>
            </a:r>
            <a:r>
              <a:rPr lang="en-US" sz="8000" dirty="0" err="1"/>
              <a:t>Hoti</a:t>
            </a:r>
            <a:r>
              <a:rPr lang="en-US" sz="8000" dirty="0"/>
              <a:t> and </a:t>
            </a:r>
            <a:r>
              <a:rPr lang="en-US" sz="8000" dirty="0" err="1"/>
              <a:t>Rrapsha</a:t>
            </a:r>
            <a:r>
              <a:rPr lang="en-US" sz="8000" dirty="0"/>
              <a:t> where the investments from the Diaspora are  taped in successfully. </a:t>
            </a:r>
          </a:p>
          <a:p>
            <a:pPr marL="0" indent="0" algn="just">
              <a:buNone/>
            </a:pPr>
            <a:endParaRPr lang="en-GB" sz="8000" dirty="0"/>
          </a:p>
          <a:p>
            <a:pPr>
              <a:buNone/>
            </a:pPr>
            <a:endParaRPr lang="en-GB" sz="8000" dirty="0"/>
          </a:p>
          <a:p>
            <a:pPr algn="just"/>
            <a:r>
              <a:rPr lang="en-US" sz="8000" dirty="0"/>
              <a:t>The initiative of </a:t>
            </a:r>
            <a:r>
              <a:rPr lang="en-US" sz="8000" dirty="0" err="1"/>
              <a:t>dldp</a:t>
            </a:r>
            <a:r>
              <a:rPr lang="en-US" sz="8000" dirty="0"/>
              <a:t> has initiated </a:t>
            </a:r>
            <a:r>
              <a:rPr lang="en-US" sz="8000" b="1" dirty="0">
                <a:solidFill>
                  <a:schemeClr val="accent2"/>
                </a:solidFill>
              </a:rPr>
              <a:t>a shift from exclusion and sporadic passive participation </a:t>
            </a:r>
            <a:r>
              <a:rPr lang="en-US" sz="8000" dirty="0"/>
              <a:t>to self-mobilization and an aspiration for </a:t>
            </a:r>
            <a:r>
              <a:rPr lang="en-US" sz="8000" b="1" dirty="0">
                <a:solidFill>
                  <a:schemeClr val="accent2"/>
                </a:solidFill>
              </a:rPr>
              <a:t>functional and interactive participation</a:t>
            </a:r>
            <a:r>
              <a:rPr lang="en-US" sz="8000" b="1" dirty="0"/>
              <a:t> </a:t>
            </a:r>
            <a:r>
              <a:rPr lang="en-US" sz="8000" dirty="0"/>
              <a:t>The diaspora have been exposed and involved in some policy discourses at municipality level and their participation was asked at the decision making level.  </a:t>
            </a:r>
            <a:endParaRPr lang="en-GB" sz="8000" dirty="0"/>
          </a:p>
          <a:p>
            <a:pPr algn="just">
              <a:buNone/>
            </a:pPr>
            <a:r>
              <a:rPr lang="en-US" sz="8000" i="1" dirty="0"/>
              <a:t> </a:t>
            </a:r>
          </a:p>
          <a:p>
            <a:pPr algn="just">
              <a:buNone/>
            </a:pPr>
            <a:endParaRPr lang="en-GB" sz="8000" dirty="0"/>
          </a:p>
          <a:p>
            <a:pPr algn="just"/>
            <a:r>
              <a:rPr lang="en-US" sz="8000" dirty="0"/>
              <a:t>Although the challenges of diaspora participation in local processes, there is growing aspiration among diaspora to </a:t>
            </a:r>
            <a:r>
              <a:rPr lang="en-US" sz="8000" b="1" dirty="0">
                <a:solidFill>
                  <a:schemeClr val="accent2"/>
                </a:solidFill>
              </a:rPr>
              <a:t>be more engaged through investments aimed to the development </a:t>
            </a:r>
            <a:r>
              <a:rPr lang="en-US" sz="8000" dirty="0"/>
              <a:t>of the region, and also involvement in  policy domains concerning their regions of origin  which goes beyond remittances and casual visits. </a:t>
            </a:r>
            <a:endParaRPr lang="en-GB" sz="8000" dirty="0"/>
          </a:p>
          <a:p>
            <a:pPr>
              <a:buNone/>
            </a:pPr>
            <a:r>
              <a:rPr lang="en-US" sz="7200" i="1" dirty="0"/>
              <a:t> </a:t>
            </a:r>
            <a:endParaRPr lang="en-GB" sz="7200" dirty="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Research Outcomes </a:t>
            </a:r>
          </a:p>
        </p:txBody>
      </p:sp>
      <p:sp>
        <p:nvSpPr>
          <p:cNvPr id="3" name="Content Placeholder 2"/>
          <p:cNvSpPr>
            <a:spLocks noGrp="1"/>
          </p:cNvSpPr>
          <p:nvPr>
            <p:ph idx="1"/>
          </p:nvPr>
        </p:nvSpPr>
        <p:spPr>
          <a:xfrm>
            <a:off x="457200" y="1268760"/>
            <a:ext cx="8229600" cy="5328592"/>
          </a:xfrm>
        </p:spPr>
        <p:txBody>
          <a:bodyPr>
            <a:normAutofit fontScale="32500" lnSpcReduction="20000"/>
          </a:bodyPr>
          <a:lstStyle/>
          <a:p>
            <a:pPr algn="just"/>
            <a:r>
              <a:rPr lang="en-US" sz="6200" dirty="0"/>
              <a:t>The Albanian Diaspora in US is </a:t>
            </a:r>
            <a:r>
              <a:rPr lang="en-US" sz="6200" b="1" dirty="0">
                <a:solidFill>
                  <a:schemeClr val="accent2"/>
                </a:solidFill>
              </a:rPr>
              <a:t>very diverse</a:t>
            </a:r>
            <a:r>
              <a:rPr lang="en-US" sz="6200" dirty="0"/>
              <a:t>, also between Albania diasporas originating from the same region such as Malesia e </a:t>
            </a:r>
            <a:r>
              <a:rPr lang="en-US" sz="6200" dirty="0" err="1"/>
              <a:t>Madhe</a:t>
            </a:r>
            <a:r>
              <a:rPr lang="en-US" sz="6200" dirty="0"/>
              <a:t>.   This calls for the evolvement of </a:t>
            </a:r>
            <a:r>
              <a:rPr lang="en-US" sz="6200" b="1" dirty="0">
                <a:solidFill>
                  <a:schemeClr val="accent2"/>
                </a:solidFill>
              </a:rPr>
              <a:t>representative bodies </a:t>
            </a:r>
            <a:r>
              <a:rPr lang="en-US" sz="6200" dirty="0"/>
              <a:t>that connects the Albanian diasporas.  Having unified bodies would first serve as a platform for the diaspora to get </a:t>
            </a:r>
            <a:r>
              <a:rPr lang="en-US" sz="6200" dirty="0" err="1"/>
              <a:t>organised</a:t>
            </a:r>
            <a:r>
              <a:rPr lang="en-US" sz="6200" dirty="0"/>
              <a:t>, and secondly would serve as a </a:t>
            </a:r>
            <a:r>
              <a:rPr lang="en-US" sz="6200" b="1" dirty="0">
                <a:solidFill>
                  <a:schemeClr val="accent2"/>
                </a:solidFill>
              </a:rPr>
              <a:t>lobby channel</a:t>
            </a:r>
            <a:r>
              <a:rPr lang="en-US" sz="6200" dirty="0"/>
              <a:t> between them and the Albanian Government</a:t>
            </a:r>
            <a:endParaRPr lang="en-GB" sz="6200" dirty="0"/>
          </a:p>
          <a:p>
            <a:pPr>
              <a:buNone/>
            </a:pPr>
            <a:endParaRPr lang="en-GB" sz="6200" dirty="0"/>
          </a:p>
          <a:p>
            <a:pPr algn="just"/>
            <a:r>
              <a:rPr lang="en-US" sz="6200" dirty="0"/>
              <a:t>Diaspora voiced the challenges to participate in the local processes. There is a perceived </a:t>
            </a:r>
            <a:r>
              <a:rPr lang="en-US" sz="6200" b="1" dirty="0">
                <a:solidFill>
                  <a:schemeClr val="accent2"/>
                </a:solidFill>
              </a:rPr>
              <a:t>lack of interest </a:t>
            </a:r>
            <a:r>
              <a:rPr lang="en-US" sz="6200" dirty="0"/>
              <a:t>from local municipalities to create bridges with individuals and </a:t>
            </a:r>
            <a:r>
              <a:rPr lang="en-US" sz="6200" dirty="0" err="1"/>
              <a:t>diaspora</a:t>
            </a:r>
            <a:r>
              <a:rPr lang="en-US" sz="6200" dirty="0"/>
              <a:t> organizations. In response to these perceptions the Albanian </a:t>
            </a:r>
            <a:r>
              <a:rPr lang="en-US" sz="6200" dirty="0" err="1"/>
              <a:t>diaspora</a:t>
            </a:r>
            <a:r>
              <a:rPr lang="en-US" sz="6200" dirty="0"/>
              <a:t> should </a:t>
            </a:r>
            <a:r>
              <a:rPr lang="en-US" sz="6200" b="1" dirty="0">
                <a:solidFill>
                  <a:schemeClr val="accent2"/>
                </a:solidFill>
              </a:rPr>
              <a:t>build lobbying capacity</a:t>
            </a:r>
            <a:r>
              <a:rPr lang="en-US" sz="6200" dirty="0"/>
              <a:t> and stronger organizations. </a:t>
            </a:r>
            <a:endParaRPr lang="en-GB" sz="6200" dirty="0"/>
          </a:p>
          <a:p>
            <a:pPr algn="just">
              <a:buNone/>
            </a:pPr>
            <a:r>
              <a:rPr lang="en-US" sz="6200" i="1" dirty="0"/>
              <a:t> </a:t>
            </a:r>
          </a:p>
          <a:p>
            <a:pPr algn="just"/>
            <a:r>
              <a:rPr lang="en-US" sz="6200" dirty="0"/>
              <a:t>The </a:t>
            </a:r>
            <a:r>
              <a:rPr lang="en-US" sz="6200" b="1" dirty="0">
                <a:solidFill>
                  <a:schemeClr val="accent2"/>
                </a:solidFill>
              </a:rPr>
              <a:t>dual relationships </a:t>
            </a:r>
            <a:r>
              <a:rPr lang="en-US" sz="6200" dirty="0"/>
              <a:t>between home and host country needs to be strengthened.</a:t>
            </a:r>
            <a:r>
              <a:rPr lang="en-US" sz="6200" b="1" dirty="0"/>
              <a:t> </a:t>
            </a:r>
            <a:r>
              <a:rPr lang="en-US" sz="6200" dirty="0"/>
              <a:t>The migrants are of the opinion that policies affecting their home countries indirectly affect them in the host country. For instance, hard economic times in their home countries mean that they have to make financial remittances. </a:t>
            </a:r>
            <a:endParaRPr lang="en-GB" sz="6200" dirty="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Lesson Learned </a:t>
            </a:r>
          </a:p>
        </p:txBody>
      </p:sp>
      <p:sp>
        <p:nvSpPr>
          <p:cNvPr id="3" name="Content Placeholder 2"/>
          <p:cNvSpPr>
            <a:spLocks noGrp="1"/>
          </p:cNvSpPr>
          <p:nvPr>
            <p:ph idx="1"/>
          </p:nvPr>
        </p:nvSpPr>
        <p:spPr>
          <a:xfrm>
            <a:off x="427394" y="1196752"/>
            <a:ext cx="8259405" cy="5755778"/>
          </a:xfrm>
        </p:spPr>
        <p:txBody>
          <a:bodyPr>
            <a:normAutofit fontScale="47500" lnSpcReduction="20000"/>
          </a:bodyPr>
          <a:lstStyle/>
          <a:p>
            <a:pPr lvl="0" algn="just"/>
            <a:r>
              <a:rPr lang="en-US" sz="3800" dirty="0"/>
              <a:t>Strengthen the  </a:t>
            </a:r>
            <a:r>
              <a:rPr lang="en-US" sz="3800" b="1" i="1" dirty="0">
                <a:solidFill>
                  <a:schemeClr val="accent2"/>
                </a:solidFill>
              </a:rPr>
              <a:t>mobilization</a:t>
            </a:r>
            <a:r>
              <a:rPr lang="en-US" sz="3800" dirty="0"/>
              <a:t> of diasporas in the country of destination in form of structured organizations. </a:t>
            </a:r>
            <a:endParaRPr lang="en-GB" sz="3800" dirty="0"/>
          </a:p>
          <a:p>
            <a:pPr algn="just">
              <a:buNone/>
            </a:pPr>
            <a:r>
              <a:rPr lang="en-US" sz="3800" dirty="0"/>
              <a:t> </a:t>
            </a:r>
            <a:endParaRPr lang="en-GB" sz="3800" dirty="0"/>
          </a:p>
          <a:p>
            <a:pPr lvl="0" algn="just"/>
            <a:r>
              <a:rPr lang="en-US" sz="3800" dirty="0"/>
              <a:t>Channels of communications with diasporas should be </a:t>
            </a:r>
            <a:r>
              <a:rPr lang="en-US" sz="3800" b="1" i="1" dirty="0">
                <a:solidFill>
                  <a:schemeClr val="accent2"/>
                </a:solidFill>
              </a:rPr>
              <a:t>diversified</a:t>
            </a:r>
            <a:r>
              <a:rPr lang="en-US" sz="3800" dirty="0"/>
              <a:t> and following a </a:t>
            </a:r>
            <a:r>
              <a:rPr lang="en-US" sz="3800" b="1" i="1" dirty="0">
                <a:solidFill>
                  <a:schemeClr val="accent2"/>
                </a:solidFill>
              </a:rPr>
              <a:t>top-down</a:t>
            </a:r>
            <a:r>
              <a:rPr lang="en-US" sz="3800" b="1" i="1" dirty="0"/>
              <a:t> </a:t>
            </a:r>
            <a:r>
              <a:rPr lang="en-US" sz="3800" b="1" i="1" dirty="0">
                <a:solidFill>
                  <a:schemeClr val="accent2"/>
                </a:solidFill>
              </a:rPr>
              <a:t>approach</a:t>
            </a:r>
            <a:r>
              <a:rPr lang="en-US" sz="3800" dirty="0"/>
              <a:t>. </a:t>
            </a:r>
            <a:endParaRPr lang="en-GB" sz="3800" dirty="0"/>
          </a:p>
          <a:p>
            <a:pPr algn="just">
              <a:buNone/>
            </a:pPr>
            <a:endParaRPr lang="en-GB" sz="3800" dirty="0"/>
          </a:p>
          <a:p>
            <a:pPr lvl="0" algn="just"/>
            <a:r>
              <a:rPr lang="en-US" sz="3800" dirty="0"/>
              <a:t>The diasporas, need  </a:t>
            </a:r>
            <a:r>
              <a:rPr lang="en-US" sz="3800" b="1" i="1" dirty="0">
                <a:solidFill>
                  <a:schemeClr val="accent2"/>
                </a:solidFill>
              </a:rPr>
              <a:t>transparency and flow</a:t>
            </a:r>
            <a:r>
              <a:rPr lang="en-US" sz="3800" b="1" i="1" dirty="0"/>
              <a:t> </a:t>
            </a:r>
            <a:r>
              <a:rPr lang="en-US" sz="3800" b="1" i="1" dirty="0">
                <a:solidFill>
                  <a:schemeClr val="accent2"/>
                </a:solidFill>
              </a:rPr>
              <a:t>of information. </a:t>
            </a:r>
            <a:r>
              <a:rPr lang="en-US" sz="3800" dirty="0"/>
              <a:t>They also need recognition of their work and investments. </a:t>
            </a:r>
            <a:endParaRPr lang="en-GB" sz="3800" dirty="0"/>
          </a:p>
          <a:p>
            <a:pPr algn="just">
              <a:buNone/>
            </a:pPr>
            <a:endParaRPr lang="en-GB" sz="3800" dirty="0"/>
          </a:p>
          <a:p>
            <a:pPr lvl="0" algn="just"/>
            <a:r>
              <a:rPr lang="en-US" sz="3800" dirty="0"/>
              <a:t>The </a:t>
            </a:r>
            <a:r>
              <a:rPr lang="en-US" sz="3800" dirty="0" err="1"/>
              <a:t>diaspora</a:t>
            </a:r>
            <a:r>
              <a:rPr lang="en-US" sz="3800" dirty="0"/>
              <a:t> need to be </a:t>
            </a:r>
            <a:r>
              <a:rPr lang="en-US" sz="3800" b="1" i="1" dirty="0">
                <a:solidFill>
                  <a:schemeClr val="accent2"/>
                </a:solidFill>
              </a:rPr>
              <a:t>heard</a:t>
            </a:r>
            <a:r>
              <a:rPr lang="en-US" sz="3800" dirty="0"/>
              <a:t> in different platforms and from </a:t>
            </a:r>
            <a:r>
              <a:rPr lang="en-US" sz="3800" b="1" i="1" dirty="0">
                <a:solidFill>
                  <a:schemeClr val="accent2"/>
                </a:solidFill>
              </a:rPr>
              <a:t>different</a:t>
            </a:r>
            <a:r>
              <a:rPr lang="en-US" sz="3800" b="1" i="1" dirty="0"/>
              <a:t> </a:t>
            </a:r>
            <a:r>
              <a:rPr lang="en-US" sz="3800" b="1" i="1" dirty="0">
                <a:solidFill>
                  <a:schemeClr val="accent2"/>
                </a:solidFill>
              </a:rPr>
              <a:t>actors</a:t>
            </a:r>
            <a:r>
              <a:rPr lang="en-US" sz="3800" dirty="0"/>
              <a:t>. They deem necessary to participate in decision making processes and spread their knowledge and information accumulated in the migration process. </a:t>
            </a:r>
            <a:endParaRPr lang="en-GB" sz="3800" dirty="0"/>
          </a:p>
          <a:p>
            <a:pPr algn="just">
              <a:buNone/>
            </a:pPr>
            <a:r>
              <a:rPr lang="en-US" sz="3800" dirty="0"/>
              <a:t> </a:t>
            </a:r>
            <a:endParaRPr lang="en-GB" sz="3800" dirty="0"/>
          </a:p>
          <a:p>
            <a:pPr lvl="0" algn="just"/>
            <a:r>
              <a:rPr lang="en-US" sz="3800" dirty="0"/>
              <a:t>The </a:t>
            </a:r>
            <a:r>
              <a:rPr lang="en-US" sz="3800" dirty="0" err="1"/>
              <a:t>diaspora</a:t>
            </a:r>
            <a:r>
              <a:rPr lang="en-US" sz="3800" dirty="0"/>
              <a:t> should be considered and approached as a </a:t>
            </a:r>
            <a:r>
              <a:rPr lang="en-US" sz="3800" b="1" i="1" dirty="0">
                <a:solidFill>
                  <a:schemeClr val="accent2"/>
                </a:solidFill>
              </a:rPr>
              <a:t>participatory</a:t>
            </a:r>
            <a:r>
              <a:rPr lang="en-US" sz="3800" b="1" i="1" dirty="0"/>
              <a:t> </a:t>
            </a:r>
            <a:r>
              <a:rPr lang="en-US" sz="3800" b="1" i="1" dirty="0">
                <a:solidFill>
                  <a:schemeClr val="accent2"/>
                </a:solidFill>
              </a:rPr>
              <a:t>actor</a:t>
            </a:r>
            <a:r>
              <a:rPr lang="en-US" sz="3800" b="1" i="1" dirty="0"/>
              <a:t> </a:t>
            </a:r>
            <a:r>
              <a:rPr lang="en-US" sz="3800" dirty="0"/>
              <a:t>and excepted to play a role in the decision making processes in the local communities and broader. This is a process that needs time, building </a:t>
            </a:r>
            <a:r>
              <a:rPr lang="en-US" sz="3800" b="1" i="1" dirty="0">
                <a:solidFill>
                  <a:schemeClr val="accent2"/>
                </a:solidFill>
              </a:rPr>
              <a:t>trustworthy</a:t>
            </a:r>
            <a:r>
              <a:rPr lang="en-US" sz="3800" b="1" i="1" dirty="0"/>
              <a:t> </a:t>
            </a:r>
            <a:r>
              <a:rPr lang="en-US" sz="3800" b="1" i="1" dirty="0">
                <a:solidFill>
                  <a:schemeClr val="accent2"/>
                </a:solidFill>
              </a:rPr>
              <a:t>relations</a:t>
            </a:r>
            <a:r>
              <a:rPr lang="en-US" sz="3800" b="1" i="1" dirty="0"/>
              <a:t> </a:t>
            </a:r>
            <a:r>
              <a:rPr lang="en-US" sz="3800" dirty="0"/>
              <a:t>and systematic contacts and </a:t>
            </a:r>
            <a:r>
              <a:rPr lang="en-US" sz="3800" b="1" i="1" dirty="0">
                <a:solidFill>
                  <a:schemeClr val="accent2"/>
                </a:solidFill>
              </a:rPr>
              <a:t>networking</a:t>
            </a:r>
            <a:r>
              <a:rPr lang="en-US" sz="3800" dirty="0"/>
              <a:t>.  </a:t>
            </a:r>
            <a:endParaRPr lang="en-GB" sz="3800" dirty="0"/>
          </a:p>
          <a:p>
            <a:pPr algn="just">
              <a:buNone/>
            </a:pPr>
            <a:endParaRPr lang="en-GB" sz="3800" dirty="0"/>
          </a:p>
          <a:p>
            <a:pPr lvl="0" algn="just"/>
            <a:r>
              <a:rPr lang="en-US" sz="3800" dirty="0"/>
              <a:t>The transnational entrepreneurship and investors needs </a:t>
            </a:r>
            <a:r>
              <a:rPr lang="en-US" sz="3800" b="1" i="1" dirty="0">
                <a:solidFill>
                  <a:schemeClr val="accent2"/>
                </a:solidFill>
              </a:rPr>
              <a:t>faster</a:t>
            </a:r>
            <a:r>
              <a:rPr lang="en-US" sz="3800" b="1" i="1" dirty="0"/>
              <a:t> and </a:t>
            </a:r>
            <a:r>
              <a:rPr lang="en-US" sz="3800" b="1" i="1" dirty="0">
                <a:solidFill>
                  <a:schemeClr val="accent2"/>
                </a:solidFill>
              </a:rPr>
              <a:t>personalized</a:t>
            </a:r>
            <a:r>
              <a:rPr lang="en-US" sz="3800" b="1" i="1" dirty="0"/>
              <a:t> </a:t>
            </a:r>
            <a:r>
              <a:rPr lang="en-US" sz="3800" dirty="0"/>
              <a:t>response from the local representatives (know where and how to find information, avoid time consuming bureaucratic procedures)</a:t>
            </a:r>
            <a:endParaRPr lang="en-GB" sz="3800" dirty="0"/>
          </a:p>
          <a:p>
            <a:pPr>
              <a:buNone/>
            </a:pPr>
            <a:endParaRPr lang="en-GB" dirty="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br>
              <a:rPr lang="en-GB" dirty="0"/>
            </a:br>
            <a:r>
              <a:rPr lang="en-GB" dirty="0">
                <a:solidFill>
                  <a:schemeClr val="tx2"/>
                </a:solidFill>
              </a:rPr>
              <a:t>Recommendations</a:t>
            </a:r>
            <a:r>
              <a:rPr lang="en-US" b="1" dirty="0">
                <a:solidFill>
                  <a:schemeClr val="tx2"/>
                </a:solidFill>
              </a:rPr>
              <a:t> </a:t>
            </a:r>
            <a:br>
              <a:rPr lang="en-GB" dirty="0">
                <a:solidFill>
                  <a:schemeClr val="tx2"/>
                </a:solidFill>
              </a:rPr>
            </a:br>
            <a:endParaRPr lang="en-GB" dirty="0">
              <a:solidFill>
                <a:schemeClr val="tx2"/>
              </a:solidFill>
            </a:endParaRPr>
          </a:p>
        </p:txBody>
      </p:sp>
      <p:sp>
        <p:nvSpPr>
          <p:cNvPr id="3" name="Content Placeholder 2"/>
          <p:cNvSpPr>
            <a:spLocks noGrp="1"/>
          </p:cNvSpPr>
          <p:nvPr>
            <p:ph sz="half" idx="1"/>
          </p:nvPr>
        </p:nvSpPr>
        <p:spPr>
          <a:xfrm>
            <a:off x="179512" y="980728"/>
            <a:ext cx="8784976" cy="5688632"/>
          </a:xfrm>
        </p:spPr>
        <p:style>
          <a:lnRef idx="1">
            <a:schemeClr val="dk1"/>
          </a:lnRef>
          <a:fillRef idx="2">
            <a:schemeClr val="dk1"/>
          </a:fillRef>
          <a:effectRef idx="1">
            <a:schemeClr val="dk1"/>
          </a:effectRef>
          <a:fontRef idx="minor">
            <a:schemeClr val="dk1"/>
          </a:fontRef>
        </p:style>
        <p:txBody>
          <a:bodyPr>
            <a:normAutofit fontScale="25000" lnSpcReduction="20000"/>
          </a:bodyPr>
          <a:lstStyle/>
          <a:p>
            <a:pPr marL="0" lvl="0" indent="0" algn="just">
              <a:buNone/>
            </a:pPr>
            <a:endParaRPr lang="en-US" sz="5600" dirty="0"/>
          </a:p>
          <a:p>
            <a:pPr lvl="0" algn="just"/>
            <a:r>
              <a:rPr lang="en-US" sz="6400" dirty="0"/>
              <a:t>Transparency and information flow between policy makers, Diaspora and civil society.  </a:t>
            </a:r>
            <a:endParaRPr lang="en-GB" sz="6400" dirty="0"/>
          </a:p>
          <a:p>
            <a:pPr>
              <a:buNone/>
            </a:pPr>
            <a:r>
              <a:rPr lang="en-US" sz="5600" dirty="0"/>
              <a:t> </a:t>
            </a:r>
            <a:endParaRPr lang="en-GB" sz="6400" dirty="0"/>
          </a:p>
          <a:p>
            <a:pPr lvl="0"/>
            <a:r>
              <a:rPr lang="en-US" sz="6400" dirty="0"/>
              <a:t>Access to information and platforms on how to contribute in policy making and implementation</a:t>
            </a:r>
            <a:endParaRPr lang="en-GB" sz="6400" dirty="0"/>
          </a:p>
          <a:p>
            <a:pPr>
              <a:buNone/>
            </a:pPr>
            <a:r>
              <a:rPr lang="en-US" sz="6400" dirty="0"/>
              <a:t> </a:t>
            </a:r>
            <a:endParaRPr lang="en-GB" sz="6400" dirty="0"/>
          </a:p>
          <a:p>
            <a:pPr lvl="0" algn="just"/>
            <a:r>
              <a:rPr lang="en-US" sz="6400" dirty="0"/>
              <a:t>Strengthen the statistics on migration and diaspora</a:t>
            </a:r>
          </a:p>
          <a:p>
            <a:pPr lvl="0" algn="just">
              <a:buNone/>
            </a:pPr>
            <a:endParaRPr lang="en-GB" sz="6400" dirty="0"/>
          </a:p>
          <a:p>
            <a:pPr lvl="0" algn="just"/>
            <a:r>
              <a:rPr lang="en-US" sz="6400" dirty="0"/>
              <a:t>Expansion and implementation of national and international platforms for migration and development</a:t>
            </a:r>
            <a:endParaRPr lang="en-GB" sz="6400" dirty="0"/>
          </a:p>
          <a:p>
            <a:pPr>
              <a:buNone/>
            </a:pPr>
            <a:endParaRPr lang="en-GB" sz="6400" dirty="0"/>
          </a:p>
          <a:p>
            <a:pPr lvl="0" algn="just"/>
            <a:r>
              <a:rPr lang="en-US" sz="6400" dirty="0"/>
              <a:t>Implement the recommendations and lessons learned  from research in an effective way.</a:t>
            </a:r>
          </a:p>
          <a:p>
            <a:pPr marL="0" lvl="0" indent="0" algn="just">
              <a:buNone/>
            </a:pPr>
            <a:endParaRPr lang="en-GB" sz="6400" dirty="0"/>
          </a:p>
          <a:p>
            <a:pPr algn="just"/>
            <a:r>
              <a:rPr lang="en-US" sz="6400" dirty="0"/>
              <a:t>Include the diaspora in consultations on, and in the realization of, policies and </a:t>
            </a:r>
            <a:r>
              <a:rPr lang="en-US" sz="6400" dirty="0" err="1"/>
              <a:t>programmes</a:t>
            </a:r>
            <a:r>
              <a:rPr lang="en-US" sz="6400" dirty="0"/>
              <a:t> whose outcomes have a meaningful impact on their home countries and local developments</a:t>
            </a:r>
          </a:p>
          <a:p>
            <a:pPr algn="just">
              <a:buNone/>
            </a:pPr>
            <a:endParaRPr lang="en-GB" sz="6400" dirty="0"/>
          </a:p>
          <a:p>
            <a:pPr algn="just"/>
            <a:r>
              <a:rPr lang="en-US" sz="6400" dirty="0"/>
              <a:t>Include the  diaspora in the formulation  in strategic partnerships and on advisory boards </a:t>
            </a:r>
          </a:p>
          <a:p>
            <a:pPr algn="just">
              <a:buNone/>
            </a:pPr>
            <a:endParaRPr lang="en-GB" sz="6400" dirty="0"/>
          </a:p>
          <a:p>
            <a:pPr algn="just"/>
            <a:r>
              <a:rPr lang="en-US" sz="6400" dirty="0"/>
              <a:t>Support diaspora to (trans)form representative bodies by opening up funding schemes and capacity-building </a:t>
            </a:r>
            <a:r>
              <a:rPr lang="en-US" sz="6400" dirty="0" err="1"/>
              <a:t>programmes</a:t>
            </a:r>
            <a:r>
              <a:rPr lang="en-US" sz="6400" dirty="0"/>
              <a:t> to the diaspora</a:t>
            </a:r>
          </a:p>
          <a:p>
            <a:pPr algn="just">
              <a:buNone/>
            </a:pPr>
            <a:endParaRPr lang="en-GB" sz="6400" dirty="0"/>
          </a:p>
          <a:p>
            <a:pPr algn="just"/>
            <a:r>
              <a:rPr lang="en-US" sz="6400" dirty="0"/>
              <a:t>Engaging diaspora in decision making processes of drafting policies that involve them</a:t>
            </a:r>
          </a:p>
          <a:p>
            <a:pPr algn="just">
              <a:buNone/>
            </a:pPr>
            <a:endParaRPr lang="en-GB" sz="6400" dirty="0"/>
          </a:p>
          <a:p>
            <a:pPr algn="just"/>
            <a:r>
              <a:rPr lang="en-US" sz="6400" dirty="0"/>
              <a:t>Empowering the Diaspora through  facilitating and strengthening the transnational business networks .</a:t>
            </a:r>
            <a:endParaRPr lang="en-GB" sz="6400" dirty="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D14BDE7-ACD1-4A79-BDCF-CB015CC6AC0F}"/>
              </a:ext>
            </a:extLst>
          </p:cNvPr>
          <p:cNvSpPr>
            <a:spLocks noGrp="1"/>
          </p:cNvSpPr>
          <p:nvPr>
            <p:ph type="title"/>
          </p:nvPr>
        </p:nvSpPr>
        <p:spPr/>
        <p:txBody>
          <a:bodyPr/>
          <a:lstStyle/>
          <a:p>
            <a:r>
              <a:rPr lang="en-US" dirty="0"/>
              <a:t>Thank you</a:t>
            </a:r>
            <a:br>
              <a:rPr lang="en-US" dirty="0"/>
            </a:br>
            <a:endParaRPr lang="en-US" dirty="0"/>
          </a:p>
        </p:txBody>
      </p:sp>
      <p:sp>
        <p:nvSpPr>
          <p:cNvPr id="6" name="Text Placeholder 5">
            <a:extLst>
              <a:ext uri="{FF2B5EF4-FFF2-40B4-BE49-F238E27FC236}">
                <a16:creationId xmlns:a16="http://schemas.microsoft.com/office/drawing/2014/main" id="{C80CFB32-B03C-465D-A6D7-B3643EC24A3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1505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Outline</a:t>
            </a:r>
          </a:p>
        </p:txBody>
      </p:sp>
      <p:sp>
        <p:nvSpPr>
          <p:cNvPr id="3" name="Content Placeholder 2"/>
          <p:cNvSpPr>
            <a:spLocks noGrp="1"/>
          </p:cNvSpPr>
          <p:nvPr>
            <p:ph idx="1"/>
          </p:nvPr>
        </p:nvSpPr>
        <p:spPr/>
        <p:txBody>
          <a:bodyPr>
            <a:normAutofit lnSpcReduction="10000"/>
          </a:bodyPr>
          <a:lstStyle/>
          <a:p>
            <a:r>
              <a:rPr lang="en-US" dirty="0"/>
              <a:t>Scope and objectives of the study </a:t>
            </a:r>
            <a:endParaRPr lang="en-GB" dirty="0"/>
          </a:p>
          <a:p>
            <a:r>
              <a:rPr lang="en-US" dirty="0"/>
              <a:t>Research Questions</a:t>
            </a:r>
          </a:p>
          <a:p>
            <a:r>
              <a:rPr lang="en-US" dirty="0"/>
              <a:t>Theoretical Framework</a:t>
            </a:r>
          </a:p>
          <a:p>
            <a:r>
              <a:rPr lang="en-US" dirty="0"/>
              <a:t>Case studies </a:t>
            </a:r>
          </a:p>
          <a:p>
            <a:r>
              <a:rPr lang="en-US" dirty="0"/>
              <a:t>Types of </a:t>
            </a:r>
            <a:r>
              <a:rPr lang="en-US" dirty="0" err="1"/>
              <a:t>diaspora</a:t>
            </a:r>
            <a:r>
              <a:rPr lang="en-US" dirty="0"/>
              <a:t> participation</a:t>
            </a:r>
          </a:p>
          <a:p>
            <a:r>
              <a:rPr lang="en-US" dirty="0"/>
              <a:t>Research Outcomes</a:t>
            </a:r>
          </a:p>
          <a:p>
            <a:r>
              <a:rPr lang="en-US" dirty="0"/>
              <a:t>Lesson Learned </a:t>
            </a:r>
          </a:p>
          <a:p>
            <a:r>
              <a:rPr lang="en-GB" dirty="0"/>
              <a:t>Recommendations </a:t>
            </a:r>
          </a:p>
          <a:p>
            <a:pPr>
              <a:buNone/>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2"/>
                </a:solidFill>
              </a:rPr>
              <a:t>Theoretical</a:t>
            </a:r>
            <a:r>
              <a:rPr lang="en-US" dirty="0"/>
              <a:t> </a:t>
            </a:r>
            <a:r>
              <a:rPr lang="en-US" dirty="0">
                <a:solidFill>
                  <a:schemeClr val="tx2"/>
                </a:solidFill>
              </a:rPr>
              <a:t>Framework</a:t>
            </a:r>
          </a:p>
        </p:txBody>
      </p:sp>
      <p:sp>
        <p:nvSpPr>
          <p:cNvPr id="3" name="Content Placeholder 2"/>
          <p:cNvSpPr>
            <a:spLocks noGrp="1"/>
          </p:cNvSpPr>
          <p:nvPr>
            <p:ph idx="1"/>
          </p:nvPr>
        </p:nvSpPr>
        <p:spPr>
          <a:xfrm>
            <a:off x="500034" y="1500174"/>
            <a:ext cx="8229600" cy="4911741"/>
          </a:xfrm>
        </p:spPr>
        <p:txBody>
          <a:bodyPr>
            <a:normAutofit/>
          </a:bodyPr>
          <a:lstStyle/>
          <a:p>
            <a:pPr algn="just"/>
            <a:r>
              <a:rPr lang="en-US" sz="2000" dirty="0"/>
              <a:t>Diaspora Definition: “A social collectivity that exists across state borders and has succeeded over time to: (</a:t>
            </a:r>
            <a:r>
              <a:rPr lang="en-US" sz="2000" dirty="0" err="1"/>
              <a:t>i</a:t>
            </a:r>
            <a:r>
              <a:rPr lang="en-US" sz="2000" dirty="0"/>
              <a:t>) sustain a </a:t>
            </a:r>
            <a:r>
              <a:rPr lang="en-US" sz="2000" b="1" dirty="0">
                <a:solidFill>
                  <a:schemeClr val="accent2"/>
                </a:solidFill>
              </a:rPr>
              <a:t>collective</a:t>
            </a:r>
            <a:r>
              <a:rPr lang="en-US" sz="2000" dirty="0"/>
              <a:t> national, cultural or religious </a:t>
            </a:r>
            <a:r>
              <a:rPr lang="en-US" sz="2000" b="1" dirty="0">
                <a:solidFill>
                  <a:schemeClr val="accent2"/>
                </a:solidFill>
              </a:rPr>
              <a:t>identity </a:t>
            </a:r>
            <a:r>
              <a:rPr lang="en-US" sz="2000" dirty="0"/>
              <a:t> and </a:t>
            </a:r>
            <a:r>
              <a:rPr lang="en-US" sz="2000" b="1" dirty="0">
                <a:solidFill>
                  <a:schemeClr val="accent2"/>
                </a:solidFill>
              </a:rPr>
              <a:t>ties </a:t>
            </a:r>
            <a:r>
              <a:rPr lang="en-US" sz="2000" dirty="0"/>
              <a:t>with homeland, and (ii) ability to address the collective interests of members through a developed i</a:t>
            </a:r>
            <a:r>
              <a:rPr lang="en-US" sz="2000" b="1" dirty="0">
                <a:solidFill>
                  <a:schemeClr val="accent2"/>
                </a:solidFill>
              </a:rPr>
              <a:t>nternal organizational</a:t>
            </a:r>
            <a:r>
              <a:rPr lang="en-US" sz="2000" dirty="0"/>
              <a:t> framework and transnational </a:t>
            </a:r>
            <a:r>
              <a:rPr lang="en-US" sz="2000" b="1" dirty="0">
                <a:solidFill>
                  <a:schemeClr val="accent2"/>
                </a:solidFill>
              </a:rPr>
              <a:t>links</a:t>
            </a:r>
            <a:r>
              <a:rPr lang="en-US" sz="2000" dirty="0"/>
              <a:t>” (Adamson and </a:t>
            </a:r>
            <a:r>
              <a:rPr lang="en-US" sz="2000" dirty="0" err="1"/>
              <a:t>Demetriou</a:t>
            </a:r>
            <a:r>
              <a:rPr lang="en-US" sz="2000" dirty="0"/>
              <a:t>, 2007)</a:t>
            </a:r>
          </a:p>
          <a:p>
            <a:pPr marL="0" indent="0" algn="just">
              <a:buNone/>
            </a:pPr>
            <a:endParaRPr lang="en-US" sz="2000" dirty="0"/>
          </a:p>
          <a:p>
            <a:pPr algn="just"/>
            <a:r>
              <a:rPr lang="en-US" sz="1900" dirty="0"/>
              <a:t>Diasporas  are considered to have the potential to contribute in home countries development through </a:t>
            </a:r>
            <a:r>
              <a:rPr lang="en-US" sz="1900" b="1" dirty="0">
                <a:solidFill>
                  <a:schemeClr val="accent2"/>
                </a:solidFill>
              </a:rPr>
              <a:t>knowledge transfer: </a:t>
            </a:r>
            <a:r>
              <a:rPr lang="en-US" sz="1900" dirty="0"/>
              <a:t>human capital ,trade practices, innovative technological skills and entrepreneurship ideas</a:t>
            </a:r>
          </a:p>
          <a:p>
            <a:pPr algn="just"/>
            <a:endParaRPr lang="en-US" sz="1900" dirty="0"/>
          </a:p>
          <a:p>
            <a:pPr algn="just"/>
            <a:r>
              <a:rPr lang="en-US" sz="2000" dirty="0"/>
              <a:t>Diaspora which are developed in </a:t>
            </a:r>
            <a:r>
              <a:rPr lang="en-US" sz="2000" b="1" dirty="0">
                <a:solidFill>
                  <a:schemeClr val="accent2"/>
                </a:solidFill>
              </a:rPr>
              <a:t>organizations</a:t>
            </a:r>
            <a:r>
              <a:rPr lang="en-US" sz="2000" dirty="0"/>
              <a:t> have increasingly become important actors in local and community development in home countries.</a:t>
            </a:r>
            <a:endParaRPr lang="en-GB" sz="1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Scope and objectives of the study</a:t>
            </a:r>
            <a:endParaRPr lang="en-GB"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3129726"/>
              </p:ext>
            </p:extLst>
          </p:nvPr>
        </p:nvGraphicFramePr>
        <p:xfrm>
          <a:off x="323528" y="1600200"/>
          <a:ext cx="8496944" cy="4781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Research Questions</a:t>
            </a:r>
          </a:p>
        </p:txBody>
      </p:sp>
      <p:sp>
        <p:nvSpPr>
          <p:cNvPr id="3" name="Content Placeholder 2"/>
          <p:cNvSpPr>
            <a:spLocks noGrp="1"/>
          </p:cNvSpPr>
          <p:nvPr>
            <p:ph idx="1"/>
          </p:nvPr>
        </p:nvSpPr>
        <p:spPr>
          <a:xfrm>
            <a:off x="457200" y="1600200"/>
            <a:ext cx="8229600" cy="4786532"/>
          </a:xfrm>
        </p:spPr>
        <p:txBody>
          <a:bodyPr>
            <a:normAutofit fontScale="70000" lnSpcReduction="20000"/>
          </a:bodyPr>
          <a:lstStyle/>
          <a:p>
            <a:pPr algn="just"/>
            <a:r>
              <a:rPr lang="en-US" dirty="0"/>
              <a:t>What triggers the participation and involvement of Diaspora in the local development of their origin country/region?</a:t>
            </a:r>
          </a:p>
          <a:p>
            <a:pPr algn="just">
              <a:buNone/>
            </a:pPr>
            <a:endParaRPr lang="en-GB" dirty="0"/>
          </a:p>
          <a:p>
            <a:pPr algn="just"/>
            <a:r>
              <a:rPr lang="en-US" dirty="0"/>
              <a:t>What can be done at the macro level to stimulate a sustainable participation and engagement of the Diaspora?</a:t>
            </a:r>
          </a:p>
          <a:p>
            <a:pPr algn="just">
              <a:buNone/>
            </a:pPr>
            <a:endParaRPr lang="en-GB" dirty="0"/>
          </a:p>
          <a:p>
            <a:pPr algn="just"/>
            <a:r>
              <a:rPr lang="en-US" dirty="0"/>
              <a:t>What are the main challenges of </a:t>
            </a:r>
            <a:r>
              <a:rPr lang="en-US" dirty="0" err="1"/>
              <a:t>diaspora</a:t>
            </a:r>
            <a:r>
              <a:rPr lang="en-US" dirty="0"/>
              <a:t> participating in local development and how can they effectively be supported?</a:t>
            </a:r>
          </a:p>
          <a:p>
            <a:pPr algn="just">
              <a:buNone/>
            </a:pPr>
            <a:endParaRPr lang="en-GB" dirty="0"/>
          </a:p>
          <a:p>
            <a:pPr algn="just"/>
            <a:r>
              <a:rPr lang="en-US" dirty="0"/>
              <a:t>What are the most appropriate approaches to increasing awareness among Albanian </a:t>
            </a:r>
            <a:r>
              <a:rPr lang="en-US" dirty="0" err="1"/>
              <a:t>diaspora</a:t>
            </a:r>
            <a:r>
              <a:rPr lang="en-US" dirty="0"/>
              <a:t> of the  need to act jointly on development issues and activities in homeland?</a:t>
            </a:r>
            <a:endParaRPr lang="en-GB" dirty="0"/>
          </a:p>
          <a:p>
            <a:pPr>
              <a:buNone/>
            </a:pPr>
            <a:endParaRPr lang="en-GB" dirty="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Methodology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7422514"/>
              </p:ext>
            </p:extLst>
          </p:nvPr>
        </p:nvGraphicFramePr>
        <p:xfrm>
          <a:off x="1214414" y="1428736"/>
          <a:ext cx="678661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AB3112-99E9-478A-A923-BB814B303716}"/>
              </a:ext>
            </a:extLst>
          </p:cNvPr>
          <p:cNvSpPr>
            <a:spLocks noGrp="1"/>
          </p:cNvSpPr>
          <p:nvPr>
            <p:ph type="title"/>
          </p:nvPr>
        </p:nvSpPr>
        <p:spPr/>
        <p:txBody>
          <a:bodyPr/>
          <a:lstStyle/>
          <a:p>
            <a:r>
              <a:rPr lang="en-US" dirty="0"/>
              <a:t>2 Case studies</a:t>
            </a:r>
          </a:p>
        </p:txBody>
      </p:sp>
      <p:sp>
        <p:nvSpPr>
          <p:cNvPr id="5" name="Text Placeholder 4">
            <a:extLst>
              <a:ext uri="{FF2B5EF4-FFF2-40B4-BE49-F238E27FC236}">
                <a16:creationId xmlns:a16="http://schemas.microsoft.com/office/drawing/2014/main" id="{A58C05F5-CAA2-453F-A644-71D55510D330}"/>
              </a:ext>
            </a:extLst>
          </p:cNvPr>
          <p:cNvSpPr>
            <a:spLocks noGrp="1"/>
          </p:cNvSpPr>
          <p:nvPr>
            <p:ph type="body" idx="1"/>
          </p:nvPr>
        </p:nvSpPr>
        <p:spPr>
          <a:xfrm>
            <a:off x="457200" y="1127627"/>
            <a:ext cx="4040188" cy="639762"/>
          </a:xfrm>
        </p:spPr>
        <p:txBody>
          <a:bodyPr/>
          <a:lstStyle/>
          <a:p>
            <a:pPr algn="ctr"/>
            <a:r>
              <a:rPr lang="en-US" dirty="0"/>
              <a:t>Malesia e </a:t>
            </a:r>
            <a:r>
              <a:rPr lang="en-US" dirty="0" err="1"/>
              <a:t>Madhe</a:t>
            </a:r>
            <a:endParaRPr lang="en-US" dirty="0"/>
          </a:p>
        </p:txBody>
      </p:sp>
      <p:pic>
        <p:nvPicPr>
          <p:cNvPr id="10" name="Content Placeholder 9">
            <a:extLst>
              <a:ext uri="{FF2B5EF4-FFF2-40B4-BE49-F238E27FC236}">
                <a16:creationId xmlns:a16="http://schemas.microsoft.com/office/drawing/2014/main" id="{912AE57A-EA44-442D-B1E3-C648E7F853A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71600" y="1772816"/>
            <a:ext cx="2808312" cy="4942133"/>
          </a:xfrm>
        </p:spPr>
      </p:pic>
      <p:sp>
        <p:nvSpPr>
          <p:cNvPr id="7" name="Text Placeholder 6">
            <a:extLst>
              <a:ext uri="{FF2B5EF4-FFF2-40B4-BE49-F238E27FC236}">
                <a16:creationId xmlns:a16="http://schemas.microsoft.com/office/drawing/2014/main" id="{086B5112-F9F1-418C-A0FB-7C11FAAB94DB}"/>
              </a:ext>
            </a:extLst>
          </p:cNvPr>
          <p:cNvSpPr>
            <a:spLocks noGrp="1"/>
          </p:cNvSpPr>
          <p:nvPr>
            <p:ph type="body" sz="quarter" idx="3"/>
          </p:nvPr>
        </p:nvSpPr>
        <p:spPr>
          <a:xfrm>
            <a:off x="4819364" y="1097757"/>
            <a:ext cx="4041775" cy="639762"/>
          </a:xfrm>
        </p:spPr>
        <p:txBody>
          <a:bodyPr/>
          <a:lstStyle/>
          <a:p>
            <a:pPr algn="ctr"/>
            <a:r>
              <a:rPr lang="en-US" dirty="0" err="1"/>
              <a:t>Tropoja</a:t>
            </a:r>
            <a:endParaRPr lang="en-US" dirty="0"/>
          </a:p>
        </p:txBody>
      </p:sp>
      <p:pic>
        <p:nvPicPr>
          <p:cNvPr id="12" name="Content Placeholder 11">
            <a:extLst>
              <a:ext uri="{FF2B5EF4-FFF2-40B4-BE49-F238E27FC236}">
                <a16:creationId xmlns:a16="http://schemas.microsoft.com/office/drawing/2014/main" id="{6C4F9235-94AB-4EFE-9950-E43F8022FED9}"/>
              </a:ext>
            </a:extLst>
          </p:cNvPr>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4932040" y="1737519"/>
            <a:ext cx="3528391" cy="4942133"/>
          </a:xfrm>
        </p:spPr>
      </p:pic>
    </p:spTree>
    <p:extLst>
      <p:ext uri="{BB962C8B-B14F-4D97-AF65-F5344CB8AC3E}">
        <p14:creationId xmlns:p14="http://schemas.microsoft.com/office/powerpoint/2010/main" val="4204256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640960" cy="1143000"/>
          </a:xfrm>
        </p:spPr>
        <p:txBody>
          <a:bodyPr>
            <a:normAutofit fontScale="90000"/>
          </a:bodyPr>
          <a:lstStyle/>
          <a:p>
            <a:br>
              <a:rPr lang="en-US" dirty="0"/>
            </a:br>
            <a:r>
              <a:rPr lang="en-US" dirty="0">
                <a:solidFill>
                  <a:schemeClr val="tx2"/>
                </a:solidFill>
              </a:rPr>
              <a:t>Case studies </a:t>
            </a:r>
            <a:br>
              <a:rPr lang="en-US" dirty="0">
                <a:solidFill>
                  <a:schemeClr val="tx2"/>
                </a:solidFill>
              </a:rPr>
            </a:br>
            <a:r>
              <a:rPr lang="en-US" sz="2700" b="1" dirty="0">
                <a:solidFill>
                  <a:schemeClr val="tx2"/>
                </a:solidFill>
              </a:rPr>
              <a:t>Involving Diasporas of in the preparation of GLP</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pPr algn="just"/>
            <a:r>
              <a:rPr lang="en-US" dirty="0"/>
              <a:t>The GLP as a good opportunity to attract and tap in ideas and investment - Diaspora was considered a relevant interest group to participate in the  preparation of GLP.</a:t>
            </a:r>
          </a:p>
          <a:p>
            <a:pPr algn="just"/>
            <a:r>
              <a:rPr lang="en-US" dirty="0" err="1"/>
              <a:t>Dldp</a:t>
            </a:r>
            <a:r>
              <a:rPr lang="en-US" dirty="0"/>
              <a:t> has been working with the </a:t>
            </a:r>
            <a:r>
              <a:rPr lang="en-US" dirty="0" err="1"/>
              <a:t>diaspora</a:t>
            </a:r>
            <a:r>
              <a:rPr lang="en-US" dirty="0"/>
              <a:t> from the Municipalities of </a:t>
            </a:r>
            <a:r>
              <a:rPr lang="en-US" dirty="0" err="1"/>
              <a:t>Malesia</a:t>
            </a:r>
            <a:r>
              <a:rPr lang="en-US" dirty="0"/>
              <a:t> e </a:t>
            </a:r>
            <a:r>
              <a:rPr lang="en-US" dirty="0" err="1"/>
              <a:t>Madhe</a:t>
            </a:r>
            <a:r>
              <a:rPr lang="en-US" dirty="0"/>
              <a:t> and </a:t>
            </a:r>
            <a:r>
              <a:rPr lang="en-US" dirty="0" err="1"/>
              <a:t>Tropoja</a:t>
            </a:r>
            <a:r>
              <a:rPr lang="en-US" dirty="0"/>
              <a:t> in the  frame of preparation of the GLP.</a:t>
            </a:r>
          </a:p>
          <a:p>
            <a:pPr algn="just"/>
            <a:r>
              <a:rPr lang="en-US" dirty="0"/>
              <a:t>Both Municipalities have a very well-established diaspora in the United States of America, due to their long  history and chain type of migration</a:t>
            </a:r>
          </a:p>
          <a:p>
            <a:pPr algn="just"/>
            <a:endParaRPr lang="en-GB" dirty="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2375"/>
            <a:ext cx="5000660" cy="1162050"/>
          </a:xfrm>
        </p:spPr>
        <p:txBody>
          <a:bodyPr>
            <a:normAutofit/>
          </a:bodyPr>
          <a:lstStyle/>
          <a:p>
            <a:r>
              <a:rPr lang="en-GB" sz="3600" dirty="0"/>
              <a:t>Communication Steps</a:t>
            </a:r>
          </a:p>
        </p:txBody>
      </p:sp>
      <p:graphicFrame>
        <p:nvGraphicFramePr>
          <p:cNvPr id="6" name="Content Placeholder 5">
            <a:extLst>
              <a:ext uri="{FF2B5EF4-FFF2-40B4-BE49-F238E27FC236}">
                <a16:creationId xmlns:a16="http://schemas.microsoft.com/office/drawing/2014/main" id="{6B285C5A-7E0B-4CF1-8807-8D2383A081AE}"/>
              </a:ext>
            </a:extLst>
          </p:cNvPr>
          <p:cNvGraphicFramePr>
            <a:graphicFrameLocks noGrp="1"/>
          </p:cNvGraphicFramePr>
          <p:nvPr>
            <p:ph idx="1"/>
            <p:extLst>
              <p:ext uri="{D42A27DB-BD31-4B8C-83A1-F6EECF244321}">
                <p14:modId xmlns:p14="http://schemas.microsoft.com/office/powerpoint/2010/main" val="4093194631"/>
              </p:ext>
            </p:extLst>
          </p:nvPr>
        </p:nvGraphicFramePr>
        <p:xfrm>
          <a:off x="317180" y="4780052"/>
          <a:ext cx="8507288" cy="17281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Placeholder 7"/>
          <p:cNvSpPr>
            <a:spLocks noGrp="1"/>
          </p:cNvSpPr>
          <p:nvPr>
            <p:ph type="body" sz="half" idx="2"/>
          </p:nvPr>
        </p:nvSpPr>
        <p:spPr>
          <a:xfrm>
            <a:off x="107504" y="1628800"/>
            <a:ext cx="8938530" cy="3151252"/>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just"/>
            <a:r>
              <a:rPr lang="en-US" sz="2000" dirty="0"/>
              <a:t>Diaspora was provided with information concerning the territorial changes happening in the Municipalities of </a:t>
            </a:r>
            <a:r>
              <a:rPr lang="en-US" sz="2000" dirty="0" err="1"/>
              <a:t>Malesia</a:t>
            </a:r>
            <a:r>
              <a:rPr lang="en-US" sz="2000" dirty="0"/>
              <a:t> e </a:t>
            </a:r>
            <a:r>
              <a:rPr lang="en-US" sz="2000" dirty="0" err="1"/>
              <a:t>Madhe</a:t>
            </a:r>
            <a:r>
              <a:rPr lang="en-US" sz="2000" dirty="0"/>
              <a:t> and </a:t>
            </a:r>
            <a:r>
              <a:rPr lang="en-US" sz="2000" dirty="0" err="1"/>
              <a:t>Tropoja</a:t>
            </a:r>
            <a:r>
              <a:rPr lang="en-US" sz="2000" dirty="0"/>
              <a:t>. </a:t>
            </a:r>
          </a:p>
          <a:p>
            <a:pPr algn="just"/>
            <a:endParaRPr lang="en-US" sz="2000" dirty="0"/>
          </a:p>
          <a:p>
            <a:pPr algn="just"/>
            <a:r>
              <a:rPr lang="en-US" sz="2000" b="1" dirty="0"/>
              <a:t>SOME PRECIVED ISSUES </a:t>
            </a:r>
            <a:endParaRPr lang="en-GB" sz="2000" b="1" dirty="0"/>
          </a:p>
          <a:p>
            <a:r>
              <a:rPr lang="en-US" sz="2000" dirty="0"/>
              <a:t> </a:t>
            </a:r>
            <a:endParaRPr lang="en-GB" sz="2000" dirty="0"/>
          </a:p>
          <a:p>
            <a:pPr algn="just"/>
            <a:r>
              <a:rPr lang="en-US" sz="2000" dirty="0"/>
              <a:t>The information received was  perceived as not being clear and adequate.</a:t>
            </a:r>
          </a:p>
          <a:p>
            <a:endParaRPr lang="en-US" sz="2000" dirty="0"/>
          </a:p>
          <a:p>
            <a:pPr algn="just"/>
            <a:r>
              <a:rPr lang="en-US" sz="2000" dirty="0"/>
              <a:t>The information was not translated to the Diaspora understandings - As such not  assimilated </a:t>
            </a:r>
          </a:p>
          <a:p>
            <a:endParaRPr lang="en-US" sz="2000" dirty="0"/>
          </a:p>
          <a:p>
            <a:pPr algn="just"/>
            <a:r>
              <a:rPr lang="en-US" sz="2000" dirty="0"/>
              <a:t>The information should have been summarized and better transmitted to the diaspora</a:t>
            </a:r>
            <a:endParaRPr lang="en-GB" sz="2000" dirty="0"/>
          </a:p>
          <a:p>
            <a:r>
              <a:rPr lang="en-US" sz="2000" dirty="0"/>
              <a:t> </a:t>
            </a:r>
            <a:endParaRPr lang="en-GB" sz="2000" dirty="0"/>
          </a:p>
          <a:p>
            <a:r>
              <a:rPr lang="en-US" dirty="0"/>
              <a:t> </a:t>
            </a:r>
            <a:endParaRPr lang="en-GB" dirty="0"/>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973</TotalTime>
  <Words>1103</Words>
  <Application>Microsoft Office PowerPoint</Application>
  <PresentationFormat>On-screen Show (4:3)</PresentationFormat>
  <Paragraphs>159</Paragraphs>
  <Slides>18</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ＭＳ Ｐゴシック</vt:lpstr>
      <vt:lpstr>Arial</vt:lpstr>
      <vt:lpstr>Calibri</vt:lpstr>
      <vt:lpstr>Times New Roman</vt:lpstr>
      <vt:lpstr>Office Theme</vt:lpstr>
      <vt:lpstr>     Diaspora Engagement in Local Development  Cases of Malesi e Madhe and Tropoja Municipalities         </vt:lpstr>
      <vt:lpstr>Outline</vt:lpstr>
      <vt:lpstr>Theoretical Framework</vt:lpstr>
      <vt:lpstr>Scope and objectives of the study</vt:lpstr>
      <vt:lpstr>Research Questions</vt:lpstr>
      <vt:lpstr>Methodology</vt:lpstr>
      <vt:lpstr>2 Case studies</vt:lpstr>
      <vt:lpstr> Case studies  Involving Diasporas of in the preparation of GLP </vt:lpstr>
      <vt:lpstr>Communication Steps</vt:lpstr>
      <vt:lpstr>Level of Interest</vt:lpstr>
      <vt:lpstr>Diaspora from Malesia e Madhe and Tropoja</vt:lpstr>
      <vt:lpstr> Understanding Diaspora Participation</vt:lpstr>
      <vt:lpstr>Research Outcomes</vt:lpstr>
      <vt:lpstr>Research Outcomes</vt:lpstr>
      <vt:lpstr>Research Outcomes </vt:lpstr>
      <vt:lpstr>Lesson Learned </vt:lpstr>
      <vt:lpstr> Recommendations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Diaspora Engagement in Local Development of Origin Countries: Cases of Malesi e Madhe and Tropoja Municipalities</dc:title>
  <dc:creator>Erka</dc:creator>
  <cp:lastModifiedBy>E5270</cp:lastModifiedBy>
  <cp:revision>21</cp:revision>
  <dcterms:created xsi:type="dcterms:W3CDTF">2017-10-24T19:35:46Z</dcterms:created>
  <dcterms:modified xsi:type="dcterms:W3CDTF">2017-10-28T07:42:18Z</dcterms:modified>
</cp:coreProperties>
</file>