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6" y="2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56250-425E-4684-813B-D896C3BE9903}" type="datetimeFigureOut">
              <a:rPr lang="en-GB" smtClean="0"/>
              <a:pPr/>
              <a:t>28/10/2017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52F23-7480-4F55-8DDA-6EB04A3D7DB1}" type="slidenum">
              <a:rPr lang="en-GB" smtClean="0"/>
              <a:pPr/>
              <a:t>‹#›</a:t>
            </a:fld>
            <a:endParaRPr lang="en-GB"/>
          </a:p>
        </p:txBody>
      </p:sp>
    </p:spTree>
    <p:extLst>
      <p:ext uri="{BB962C8B-B14F-4D97-AF65-F5344CB8AC3E}">
        <p14:creationId xmlns:p14="http://schemas.microsoft.com/office/powerpoint/2010/main" val="151966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0052F23-7480-4F55-8DDA-6EB04A3D7DB1}" type="slidenum">
              <a:rPr lang="en-GB" smtClean="0"/>
              <a:pPr/>
              <a:t>1</a:t>
            </a:fld>
            <a:endParaRPr lang="en-GB"/>
          </a:p>
        </p:txBody>
      </p:sp>
    </p:spTree>
    <p:extLst>
      <p:ext uri="{BB962C8B-B14F-4D97-AF65-F5344CB8AC3E}">
        <p14:creationId xmlns:p14="http://schemas.microsoft.com/office/powerpoint/2010/main" val="3079329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1CD62-AEA5-42BF-AD1D-E73AA229FF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D0E816-C979-4F5D-B336-C6CA4BEDE3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A84F54-0C86-4D8C-A36B-867038EDF07D}"/>
              </a:ext>
            </a:extLst>
          </p:cNvPr>
          <p:cNvSpPr>
            <a:spLocks noGrp="1"/>
          </p:cNvSpPr>
          <p:nvPr>
            <p:ph type="dt" sz="half" idx="10"/>
          </p:nvPr>
        </p:nvSpPr>
        <p:spPr/>
        <p:txBody>
          <a:bodyPr/>
          <a:lstStyle/>
          <a:p>
            <a:fld id="{89BB289E-2948-48E1-AEF4-DCFE471294EF}" type="datetime1">
              <a:rPr lang="en-GB" smtClean="0"/>
              <a:pPr/>
              <a:t>28/10/2017</a:t>
            </a:fld>
            <a:endParaRPr lang="en-GB" dirty="0"/>
          </a:p>
        </p:txBody>
      </p:sp>
      <p:sp>
        <p:nvSpPr>
          <p:cNvPr id="5" name="Footer Placeholder 4">
            <a:extLst>
              <a:ext uri="{FF2B5EF4-FFF2-40B4-BE49-F238E27FC236}">
                <a16:creationId xmlns:a16="http://schemas.microsoft.com/office/drawing/2014/main" id="{955CA850-2C97-45EB-BAED-24F14928CD6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CFE5287-47E2-40D3-8CFB-91128D3C6452}"/>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9790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B3C2-78A2-4BC0-839D-193C6BD0B6D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E3981B-F82B-4EC9-A600-0F839F79C83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2B2086-2278-44DF-AC3F-A1CB0930C45D}"/>
              </a:ext>
            </a:extLst>
          </p:cNvPr>
          <p:cNvSpPr>
            <a:spLocks noGrp="1"/>
          </p:cNvSpPr>
          <p:nvPr>
            <p:ph type="dt" sz="half" idx="10"/>
          </p:nvPr>
        </p:nvSpPr>
        <p:spPr/>
        <p:txBody>
          <a:bodyPr/>
          <a:lstStyle/>
          <a:p>
            <a:fld id="{F8C04AE8-F63F-4B96-A55E-E3D6D46200C4}" type="datetime1">
              <a:rPr lang="en-GB" smtClean="0"/>
              <a:pPr/>
              <a:t>28/10/2017</a:t>
            </a:fld>
            <a:endParaRPr lang="en-GB" dirty="0"/>
          </a:p>
        </p:txBody>
      </p:sp>
      <p:sp>
        <p:nvSpPr>
          <p:cNvPr id="5" name="Footer Placeholder 4">
            <a:extLst>
              <a:ext uri="{FF2B5EF4-FFF2-40B4-BE49-F238E27FC236}">
                <a16:creationId xmlns:a16="http://schemas.microsoft.com/office/drawing/2014/main" id="{850DC2C0-6B7A-4D95-9C47-F06F534A900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84E2877-A7F6-4087-8C08-92220ABF199C}"/>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966105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F37766-CA80-438F-8767-EB659E99D9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DAE2A9-5BBB-4029-9F6E-845E651636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55ACE0-F42E-43EE-8C4F-FF186ED65826}"/>
              </a:ext>
            </a:extLst>
          </p:cNvPr>
          <p:cNvSpPr>
            <a:spLocks noGrp="1"/>
          </p:cNvSpPr>
          <p:nvPr>
            <p:ph type="dt" sz="half" idx="10"/>
          </p:nvPr>
        </p:nvSpPr>
        <p:spPr/>
        <p:txBody>
          <a:bodyPr/>
          <a:lstStyle/>
          <a:p>
            <a:fld id="{BFB8C7D0-D28E-47E1-96CB-29057F2601BD}" type="datetime1">
              <a:rPr lang="en-GB" smtClean="0"/>
              <a:pPr/>
              <a:t>28/10/2017</a:t>
            </a:fld>
            <a:endParaRPr lang="en-GB" dirty="0"/>
          </a:p>
        </p:txBody>
      </p:sp>
      <p:sp>
        <p:nvSpPr>
          <p:cNvPr id="5" name="Footer Placeholder 4">
            <a:extLst>
              <a:ext uri="{FF2B5EF4-FFF2-40B4-BE49-F238E27FC236}">
                <a16:creationId xmlns:a16="http://schemas.microsoft.com/office/drawing/2014/main" id="{C046CC3A-4B92-4741-8417-E9717633947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C002F41-8497-488C-BE79-AD94F8D697FE}"/>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4037202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4C4D7-2629-45EE-86D3-A9493155E8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6320F2-75A0-426F-BF6C-645F69DA88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8A7FA0-714E-459E-B5A9-FD4E1B7D2634}"/>
              </a:ext>
            </a:extLst>
          </p:cNvPr>
          <p:cNvSpPr>
            <a:spLocks noGrp="1"/>
          </p:cNvSpPr>
          <p:nvPr>
            <p:ph type="dt" sz="half" idx="10"/>
          </p:nvPr>
        </p:nvSpPr>
        <p:spPr/>
        <p:txBody>
          <a:bodyPr/>
          <a:lstStyle/>
          <a:p>
            <a:fld id="{E133FEFE-6F80-4BF7-8C90-442578651FF7}" type="datetime1">
              <a:rPr lang="en-GB" smtClean="0"/>
              <a:pPr/>
              <a:t>28/10/2017</a:t>
            </a:fld>
            <a:endParaRPr lang="en-GB" dirty="0"/>
          </a:p>
        </p:txBody>
      </p:sp>
      <p:sp>
        <p:nvSpPr>
          <p:cNvPr id="5" name="Footer Placeholder 4">
            <a:extLst>
              <a:ext uri="{FF2B5EF4-FFF2-40B4-BE49-F238E27FC236}">
                <a16:creationId xmlns:a16="http://schemas.microsoft.com/office/drawing/2014/main" id="{3BAA8976-071A-4C90-A6E0-C7EF3F69393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C6217ED-186B-4432-8C34-6BDB7791739B}"/>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9990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2B951-EBA8-4AF3-BEC5-6E6AB2E3D2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B7BD2D-C015-436C-9085-642185D6B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CB1DF2-BFCE-402D-8B4E-36520445E4E5}"/>
              </a:ext>
            </a:extLst>
          </p:cNvPr>
          <p:cNvSpPr>
            <a:spLocks noGrp="1"/>
          </p:cNvSpPr>
          <p:nvPr>
            <p:ph type="dt" sz="half" idx="10"/>
          </p:nvPr>
        </p:nvSpPr>
        <p:spPr/>
        <p:txBody>
          <a:bodyPr/>
          <a:lstStyle/>
          <a:p>
            <a:fld id="{FEE21C5A-62F8-4D7E-B685-25CD3392DA8A}" type="datetime1">
              <a:rPr lang="en-GB" smtClean="0"/>
              <a:pPr/>
              <a:t>28/10/2017</a:t>
            </a:fld>
            <a:endParaRPr lang="en-GB" dirty="0"/>
          </a:p>
        </p:txBody>
      </p:sp>
      <p:sp>
        <p:nvSpPr>
          <p:cNvPr id="5" name="Footer Placeholder 4">
            <a:extLst>
              <a:ext uri="{FF2B5EF4-FFF2-40B4-BE49-F238E27FC236}">
                <a16:creationId xmlns:a16="http://schemas.microsoft.com/office/drawing/2014/main" id="{58736E6B-95EF-4709-A388-F09E8CE4498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CA50D8E-EF47-4880-A0A5-69026AAD7D58}"/>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383481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2FA98-4B85-48DD-80B8-0B5A89DC43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1D908B-9F3F-4EDE-94CC-F785CFD6091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3AFC934-7F27-468E-A4D1-22951075038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246CC3-7045-461E-954C-75A5F261FBCB}"/>
              </a:ext>
            </a:extLst>
          </p:cNvPr>
          <p:cNvSpPr>
            <a:spLocks noGrp="1"/>
          </p:cNvSpPr>
          <p:nvPr>
            <p:ph type="dt" sz="half" idx="10"/>
          </p:nvPr>
        </p:nvSpPr>
        <p:spPr/>
        <p:txBody>
          <a:bodyPr/>
          <a:lstStyle/>
          <a:p>
            <a:fld id="{0D6988D1-A15B-4B17-A96F-20A521ED62C6}" type="datetime1">
              <a:rPr lang="en-GB" smtClean="0"/>
              <a:pPr/>
              <a:t>28/10/2017</a:t>
            </a:fld>
            <a:endParaRPr lang="en-GB" dirty="0"/>
          </a:p>
        </p:txBody>
      </p:sp>
      <p:sp>
        <p:nvSpPr>
          <p:cNvPr id="6" name="Footer Placeholder 5">
            <a:extLst>
              <a:ext uri="{FF2B5EF4-FFF2-40B4-BE49-F238E27FC236}">
                <a16:creationId xmlns:a16="http://schemas.microsoft.com/office/drawing/2014/main" id="{59DD5344-47F9-4986-9E7E-52FF5C91C8E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C11582B-57C0-4041-9631-03C867E9EE70}"/>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81101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F52E-A98F-4D94-A305-3E31743A5B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C60424-8C4C-4611-96CC-9A8AC002CC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40A0842-4FFD-4AE2-8967-74039D4A7F2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48DE372-9C6D-470E-9E47-20C336890F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37F1AE-DC79-480B-A5FE-8E6BDF43FE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5DD2E2-7660-4BE1-9D75-4264DEF681AF}"/>
              </a:ext>
            </a:extLst>
          </p:cNvPr>
          <p:cNvSpPr>
            <a:spLocks noGrp="1"/>
          </p:cNvSpPr>
          <p:nvPr>
            <p:ph type="dt" sz="half" idx="10"/>
          </p:nvPr>
        </p:nvSpPr>
        <p:spPr/>
        <p:txBody>
          <a:bodyPr/>
          <a:lstStyle/>
          <a:p>
            <a:fld id="{B85AFE24-7E31-4915-B3D6-03103D032525}" type="datetime1">
              <a:rPr lang="en-GB" smtClean="0"/>
              <a:pPr/>
              <a:t>28/10/2017</a:t>
            </a:fld>
            <a:endParaRPr lang="en-GB" dirty="0"/>
          </a:p>
        </p:txBody>
      </p:sp>
      <p:sp>
        <p:nvSpPr>
          <p:cNvPr id="8" name="Footer Placeholder 7">
            <a:extLst>
              <a:ext uri="{FF2B5EF4-FFF2-40B4-BE49-F238E27FC236}">
                <a16:creationId xmlns:a16="http://schemas.microsoft.com/office/drawing/2014/main" id="{816EA879-2A1A-428C-8C43-E10653366BC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16EF770-AE48-420A-9639-881E18A02B55}"/>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85922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482AC-22B4-42CD-B49A-EB8A20C8D2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5AE81F-4DDD-459D-B929-AAB8E704BD3D}"/>
              </a:ext>
            </a:extLst>
          </p:cNvPr>
          <p:cNvSpPr>
            <a:spLocks noGrp="1"/>
          </p:cNvSpPr>
          <p:nvPr>
            <p:ph type="dt" sz="half" idx="10"/>
          </p:nvPr>
        </p:nvSpPr>
        <p:spPr/>
        <p:txBody>
          <a:bodyPr/>
          <a:lstStyle/>
          <a:p>
            <a:fld id="{002D3247-9BC6-404D-AFC2-B2216217B0BA}" type="datetime1">
              <a:rPr lang="en-GB" smtClean="0"/>
              <a:pPr/>
              <a:t>28/10/2017</a:t>
            </a:fld>
            <a:endParaRPr lang="en-GB" dirty="0"/>
          </a:p>
        </p:txBody>
      </p:sp>
      <p:sp>
        <p:nvSpPr>
          <p:cNvPr id="4" name="Footer Placeholder 3">
            <a:extLst>
              <a:ext uri="{FF2B5EF4-FFF2-40B4-BE49-F238E27FC236}">
                <a16:creationId xmlns:a16="http://schemas.microsoft.com/office/drawing/2014/main" id="{521FC917-5FA2-420E-BC00-18AB9AB9D40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303CAF1-F853-4EB0-BDD0-2E8FF215A306}"/>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196082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1EBBC1-2A0E-4A23-AD36-06DAB7B55EEC}"/>
              </a:ext>
            </a:extLst>
          </p:cNvPr>
          <p:cNvSpPr>
            <a:spLocks noGrp="1"/>
          </p:cNvSpPr>
          <p:nvPr>
            <p:ph type="dt" sz="half" idx="10"/>
          </p:nvPr>
        </p:nvSpPr>
        <p:spPr/>
        <p:txBody>
          <a:bodyPr/>
          <a:lstStyle/>
          <a:p>
            <a:fld id="{E2E64C15-F948-4127-B278-4D6FE231858C}" type="datetime1">
              <a:rPr lang="en-GB" smtClean="0"/>
              <a:pPr/>
              <a:t>28/10/2017</a:t>
            </a:fld>
            <a:endParaRPr lang="en-GB" dirty="0"/>
          </a:p>
        </p:txBody>
      </p:sp>
      <p:sp>
        <p:nvSpPr>
          <p:cNvPr id="3" name="Footer Placeholder 2">
            <a:extLst>
              <a:ext uri="{FF2B5EF4-FFF2-40B4-BE49-F238E27FC236}">
                <a16:creationId xmlns:a16="http://schemas.microsoft.com/office/drawing/2014/main" id="{AA86BA88-954E-4995-A3C5-0CA906E938B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7BCC9B1-1A59-476B-89B0-7700919ABCA8}"/>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191157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BE85-E268-4A25-AD3C-D79F2A3D0A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B57C34-1029-4D96-ADD0-F6FEA5C98A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0D4BDB-9399-4CDB-AD95-77FC9ECD3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25EDCD-880E-4F2F-8CF5-6E113A1239B1}"/>
              </a:ext>
            </a:extLst>
          </p:cNvPr>
          <p:cNvSpPr>
            <a:spLocks noGrp="1"/>
          </p:cNvSpPr>
          <p:nvPr>
            <p:ph type="dt" sz="half" idx="10"/>
          </p:nvPr>
        </p:nvSpPr>
        <p:spPr/>
        <p:txBody>
          <a:bodyPr/>
          <a:lstStyle/>
          <a:p>
            <a:fld id="{401ABE75-A870-47C1-9681-1722DD85AAA9}" type="datetime1">
              <a:rPr lang="en-GB" smtClean="0"/>
              <a:pPr/>
              <a:t>28/10/2017</a:t>
            </a:fld>
            <a:endParaRPr lang="en-GB" dirty="0"/>
          </a:p>
        </p:txBody>
      </p:sp>
      <p:sp>
        <p:nvSpPr>
          <p:cNvPr id="6" name="Footer Placeholder 5">
            <a:extLst>
              <a:ext uri="{FF2B5EF4-FFF2-40B4-BE49-F238E27FC236}">
                <a16:creationId xmlns:a16="http://schemas.microsoft.com/office/drawing/2014/main" id="{5418C6DA-BCAE-44C3-B72A-8A5CB6F10A4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C02FB3E-955E-4F2F-856A-54B08471C5FE}"/>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144627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6C517-F0D5-4F16-B9B0-71CC2D17C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15C8F2-1230-4A7E-BCED-DEED5E35C7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73F02B2-0BEC-4E73-9111-9573FCBE4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61BA78-C9A1-4CFB-B20F-EC6933F50C2C}"/>
              </a:ext>
            </a:extLst>
          </p:cNvPr>
          <p:cNvSpPr>
            <a:spLocks noGrp="1"/>
          </p:cNvSpPr>
          <p:nvPr>
            <p:ph type="dt" sz="half" idx="10"/>
          </p:nvPr>
        </p:nvSpPr>
        <p:spPr/>
        <p:txBody>
          <a:bodyPr/>
          <a:lstStyle/>
          <a:p>
            <a:fld id="{8F664E71-F949-473B-B39F-38D96F26A1E0}" type="datetime1">
              <a:rPr lang="en-GB" smtClean="0"/>
              <a:pPr/>
              <a:t>28/10/2017</a:t>
            </a:fld>
            <a:endParaRPr lang="en-GB" dirty="0"/>
          </a:p>
        </p:txBody>
      </p:sp>
      <p:sp>
        <p:nvSpPr>
          <p:cNvPr id="6" name="Footer Placeholder 5">
            <a:extLst>
              <a:ext uri="{FF2B5EF4-FFF2-40B4-BE49-F238E27FC236}">
                <a16:creationId xmlns:a16="http://schemas.microsoft.com/office/drawing/2014/main" id="{C107B75E-FEEB-40EA-B2A8-64936DD6022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7751E33-76CB-46AA-8A1D-63B2282E7E6D}"/>
              </a:ext>
            </a:extLst>
          </p:cNvPr>
          <p:cNvSpPr>
            <a:spLocks noGrp="1"/>
          </p:cNvSpPr>
          <p:nvPr>
            <p:ph type="sldNum" sz="quarter" idx="12"/>
          </p:nvPr>
        </p:nvSpPr>
        <p:spPr/>
        <p:txBody>
          <a:body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310684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9E148A-8CB8-4015-B652-20EA9A798E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32E2A7-BAED-4C39-9319-C4FFFE22B8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8745B4-8C7E-4B99-ACE6-4D235EC9A2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54114-CFCE-4B7E-BEE6-6A680FFCEBE8}" type="datetime1">
              <a:rPr lang="en-GB" smtClean="0"/>
              <a:pPr/>
              <a:t>28/10/2017</a:t>
            </a:fld>
            <a:endParaRPr lang="en-GB" dirty="0"/>
          </a:p>
        </p:txBody>
      </p:sp>
      <p:sp>
        <p:nvSpPr>
          <p:cNvPr id="5" name="Footer Placeholder 4">
            <a:extLst>
              <a:ext uri="{FF2B5EF4-FFF2-40B4-BE49-F238E27FC236}">
                <a16:creationId xmlns:a16="http://schemas.microsoft.com/office/drawing/2014/main" id="{0793146B-9FC5-40B1-B0A7-78C477C5E8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7223F5F-25FA-4467-9EA1-6912AEE42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411C8-23A7-4FE7-9FC7-4199710B4F83}" type="slidenum">
              <a:rPr lang="en-GB" smtClean="0"/>
              <a:pPr/>
              <a:t>‹#›</a:t>
            </a:fld>
            <a:endParaRPr lang="en-GB" dirty="0"/>
          </a:p>
        </p:txBody>
      </p:sp>
    </p:spTree>
    <p:extLst>
      <p:ext uri="{BB962C8B-B14F-4D97-AF65-F5344CB8AC3E}">
        <p14:creationId xmlns:p14="http://schemas.microsoft.com/office/powerpoint/2010/main" val="3181506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178A4-C756-4CBA-B604-12EAF09736BA}"/>
              </a:ext>
            </a:extLst>
          </p:cNvPr>
          <p:cNvSpPr>
            <a:spLocks noGrp="1"/>
          </p:cNvSpPr>
          <p:nvPr>
            <p:ph type="ctrTitle"/>
          </p:nvPr>
        </p:nvSpPr>
        <p:spPr>
          <a:xfrm>
            <a:off x="152400" y="1122363"/>
            <a:ext cx="11873345" cy="1399164"/>
          </a:xfrm>
        </p:spPr>
        <p:txBody>
          <a:bodyPr>
            <a:normAutofit/>
          </a:bodyPr>
          <a:lstStyle/>
          <a:p>
            <a:r>
              <a:rPr lang="en-GB" sz="3600" b="1" dirty="0"/>
              <a:t>What can the Diaspora do to support local development?</a:t>
            </a:r>
            <a:br>
              <a:rPr lang="en-GB" sz="3600" b="1" dirty="0"/>
            </a:br>
            <a:r>
              <a:rPr lang="en-GB" sz="3600" b="1" dirty="0"/>
              <a:t>Mapping the field and examples of international good practice</a:t>
            </a:r>
          </a:p>
        </p:txBody>
      </p:sp>
      <p:sp>
        <p:nvSpPr>
          <p:cNvPr id="3" name="Subtitle 2">
            <a:extLst>
              <a:ext uri="{FF2B5EF4-FFF2-40B4-BE49-F238E27FC236}">
                <a16:creationId xmlns:a16="http://schemas.microsoft.com/office/drawing/2014/main" id="{46F2CEA6-BE4F-4695-B030-8F899F189A35}"/>
              </a:ext>
            </a:extLst>
          </p:cNvPr>
          <p:cNvSpPr>
            <a:spLocks noGrp="1"/>
          </p:cNvSpPr>
          <p:nvPr>
            <p:ph type="subTitle" idx="1"/>
          </p:nvPr>
        </p:nvSpPr>
        <p:spPr>
          <a:xfrm>
            <a:off x="332509" y="3602038"/>
            <a:ext cx="11513127" cy="2840326"/>
          </a:xfrm>
        </p:spPr>
        <p:txBody>
          <a:bodyPr>
            <a:normAutofit fontScale="92500" lnSpcReduction="10000"/>
          </a:bodyPr>
          <a:lstStyle/>
          <a:p>
            <a:r>
              <a:rPr lang="en-GB" sz="3000" dirty="0"/>
              <a:t>Russell King</a:t>
            </a:r>
          </a:p>
          <a:p>
            <a:r>
              <a:rPr lang="en-GB" sz="3000" dirty="0"/>
              <a:t>Department of Geography, University of Sussex</a:t>
            </a:r>
          </a:p>
          <a:p>
            <a:endParaRPr lang="en-GB" sz="3000" dirty="0"/>
          </a:p>
          <a:p>
            <a:endParaRPr lang="en-GB" sz="3000" dirty="0"/>
          </a:p>
          <a:p>
            <a:pPr algn="l"/>
            <a:r>
              <a:rPr lang="en-GB" dirty="0"/>
              <a:t>Keynote to the panel on ‘Diaspora and Local Development: Capitalising Experienced Diaspora Involvement in Local Processes’, conference on ‘Migration, Diaspora and Development in Albania and the Western Balkans’, 27-28 October, Tirana, Albania.</a:t>
            </a:r>
          </a:p>
        </p:txBody>
      </p:sp>
    </p:spTree>
    <p:extLst>
      <p:ext uri="{BB962C8B-B14F-4D97-AF65-F5344CB8AC3E}">
        <p14:creationId xmlns:p14="http://schemas.microsoft.com/office/powerpoint/2010/main" val="25323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1DCE-2B0A-49C8-AA52-CA334177BDC2}"/>
              </a:ext>
            </a:extLst>
          </p:cNvPr>
          <p:cNvSpPr>
            <a:spLocks noGrp="1"/>
          </p:cNvSpPr>
          <p:nvPr>
            <p:ph type="title"/>
          </p:nvPr>
        </p:nvSpPr>
        <p:spPr>
          <a:xfrm>
            <a:off x="263236" y="181407"/>
            <a:ext cx="11582400" cy="1325563"/>
          </a:xfrm>
        </p:spPr>
        <p:txBody>
          <a:bodyPr>
            <a:normAutofit/>
          </a:bodyPr>
          <a:lstStyle/>
          <a:p>
            <a:pPr algn="ctr"/>
            <a:r>
              <a:rPr lang="en-GB" sz="4000" dirty="0"/>
              <a:t>Example 3 – Knowledge Transfer to Latvia and Greece</a:t>
            </a:r>
          </a:p>
        </p:txBody>
      </p:sp>
      <p:sp>
        <p:nvSpPr>
          <p:cNvPr id="3" name="Content Placeholder 2">
            <a:extLst>
              <a:ext uri="{FF2B5EF4-FFF2-40B4-BE49-F238E27FC236}">
                <a16:creationId xmlns:a16="http://schemas.microsoft.com/office/drawing/2014/main" id="{773CDD69-5015-48D6-AF20-65F311CE2073}"/>
              </a:ext>
            </a:extLst>
          </p:cNvPr>
          <p:cNvSpPr>
            <a:spLocks noGrp="1"/>
          </p:cNvSpPr>
          <p:nvPr>
            <p:ph idx="1"/>
          </p:nvPr>
        </p:nvSpPr>
        <p:spPr>
          <a:xfrm>
            <a:off x="387927" y="1299151"/>
            <a:ext cx="11457709" cy="5434157"/>
          </a:xfrm>
        </p:spPr>
        <p:txBody>
          <a:bodyPr>
            <a:normAutofit fontScale="92500" lnSpcReduction="10000"/>
          </a:bodyPr>
          <a:lstStyle/>
          <a:p>
            <a:pPr marL="0" indent="0">
              <a:buNone/>
            </a:pPr>
            <a:r>
              <a:rPr lang="en-GB" sz="2000" dirty="0"/>
              <a:t>According to Meyer (2011), </a:t>
            </a:r>
            <a:r>
              <a:rPr lang="en-GB" sz="2000" b="1" dirty="0"/>
              <a:t>Diaspora knowledge networks </a:t>
            </a:r>
            <a:r>
              <a:rPr lang="en-GB" sz="2000" dirty="0"/>
              <a:t>(DKNs) are associations of highly skilled expatriates wishing to contribute to the development of their origin countries. Emerging in the 1990s, DKNs represent part of the discursive shift from brain drain to brain gain, exchange and circulation.</a:t>
            </a:r>
          </a:p>
          <a:p>
            <a:pPr marL="0" indent="0">
              <a:buNone/>
            </a:pPr>
            <a:r>
              <a:rPr lang="en-GB" sz="2000" dirty="0"/>
              <a:t>Knowledge transfer can also be an </a:t>
            </a:r>
            <a:r>
              <a:rPr lang="en-GB" sz="2000" b="1" dirty="0"/>
              <a:t>individual initiative</a:t>
            </a:r>
            <a:r>
              <a:rPr lang="en-GB" sz="2000" dirty="0"/>
              <a:t>, motivated by altruism, loyalty, nostalgia, or the simple desire to ‘give something back’. </a:t>
            </a:r>
          </a:p>
          <a:p>
            <a:pPr marL="0" indent="0">
              <a:buNone/>
            </a:pPr>
            <a:r>
              <a:rPr lang="en-GB" sz="2000" dirty="0"/>
              <a:t>Research carried out by colleagues at the University of Sussex’s Centre for Migration Research and under the aegis of the Centre for Diaspora and Migration Studies at the University of Latvia into the </a:t>
            </a:r>
            <a:r>
              <a:rPr lang="en-GB" sz="2000" b="1" dirty="0"/>
              <a:t>Latvian case </a:t>
            </a:r>
            <a:r>
              <a:rPr lang="en-GB" sz="2000" dirty="0"/>
              <a:t>(‘Beyond remittances’, King et al. 2016) and the </a:t>
            </a:r>
            <a:r>
              <a:rPr lang="en-GB" sz="2000" b="1" dirty="0"/>
              <a:t>Greek one </a:t>
            </a:r>
            <a:r>
              <a:rPr lang="en-GB" sz="2000" dirty="0"/>
              <a:t>(‘New knowledge comes home’, Fotiadou 2017), based on questionnaire and interview surveys, reveals consistent findings, which might also be relevant to the Albanian and Western Balkan settings:</a:t>
            </a:r>
          </a:p>
          <a:p>
            <a:r>
              <a:rPr lang="en-GB" sz="2000" dirty="0"/>
              <a:t>Graduates and highly-skilled professionals working abroad </a:t>
            </a:r>
            <a:r>
              <a:rPr lang="en-GB" sz="2000" b="1" dirty="0"/>
              <a:t>do indeed see themselves as agents of change </a:t>
            </a:r>
            <a:r>
              <a:rPr lang="en-GB" sz="2000" dirty="0"/>
              <a:t>for their home countries, and they want to play that role.</a:t>
            </a:r>
          </a:p>
          <a:p>
            <a:r>
              <a:rPr lang="en-GB" sz="2000" dirty="0"/>
              <a:t>There are </a:t>
            </a:r>
            <a:r>
              <a:rPr lang="en-GB" sz="2000" b="1" dirty="0"/>
              <a:t>three kinds of knowledge</a:t>
            </a:r>
            <a:r>
              <a:rPr lang="en-GB" sz="2000" dirty="0"/>
              <a:t> – that which can be transferred fully, that partially, and that not at all.</a:t>
            </a:r>
          </a:p>
          <a:p>
            <a:r>
              <a:rPr lang="en-GB" sz="2000" dirty="0"/>
              <a:t>The changes they want to make – which might be technologically specific or more general (hence ‘social remittances’ – Levitt 1998) – are often </a:t>
            </a:r>
            <a:r>
              <a:rPr lang="en-GB" sz="2000" b="1" dirty="0"/>
              <a:t>constrained </a:t>
            </a:r>
            <a:r>
              <a:rPr lang="en-GB" sz="2000" dirty="0"/>
              <a:t>because of the limited size of the market, suspicion and jealousy towards them as partial ‘outsiders’, and non-transparent recruitment practices.</a:t>
            </a:r>
          </a:p>
          <a:p>
            <a:r>
              <a:rPr lang="en-GB" sz="2000" dirty="0"/>
              <a:t>From the Greek study, three types if migrant are found: </a:t>
            </a:r>
            <a:r>
              <a:rPr lang="en-GB" sz="2000" b="1" dirty="0"/>
              <a:t>transporters </a:t>
            </a:r>
            <a:r>
              <a:rPr lang="en-GB" sz="2000" dirty="0"/>
              <a:t>(who succeed in transferring some knowledge), </a:t>
            </a:r>
            <a:r>
              <a:rPr lang="en-GB" sz="2000" b="1" dirty="0"/>
              <a:t>dreamers </a:t>
            </a:r>
            <a:r>
              <a:rPr lang="en-GB" sz="2000" dirty="0"/>
              <a:t>(who want to, but give up because of the obstacles), and </a:t>
            </a:r>
            <a:r>
              <a:rPr lang="en-GB" sz="2000" b="1" dirty="0"/>
              <a:t>denialists </a:t>
            </a:r>
            <a:r>
              <a:rPr lang="en-GB" sz="2000" dirty="0"/>
              <a:t>(who are cynical and see no point in even trying).</a:t>
            </a:r>
          </a:p>
          <a:p>
            <a:endParaRPr lang="en-GB" sz="2000"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10</a:t>
            </a:fld>
            <a:endParaRPr lang="en-GB" dirty="0"/>
          </a:p>
        </p:txBody>
      </p:sp>
    </p:spTree>
    <p:extLst>
      <p:ext uri="{BB962C8B-B14F-4D97-AF65-F5344CB8AC3E}">
        <p14:creationId xmlns:p14="http://schemas.microsoft.com/office/powerpoint/2010/main" val="306968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996C3-76C5-4FB8-AFA3-38FAB2D9A701}"/>
              </a:ext>
            </a:extLst>
          </p:cNvPr>
          <p:cNvSpPr>
            <a:spLocks noGrp="1"/>
          </p:cNvSpPr>
          <p:nvPr>
            <p:ph type="title"/>
          </p:nvPr>
        </p:nvSpPr>
        <p:spPr>
          <a:xfrm>
            <a:off x="838199" y="29441"/>
            <a:ext cx="10515600" cy="978766"/>
          </a:xfrm>
        </p:spPr>
        <p:txBody>
          <a:bodyPr>
            <a:normAutofit/>
          </a:bodyPr>
          <a:lstStyle/>
          <a:p>
            <a:r>
              <a:rPr lang="en-GB" sz="4000" dirty="0"/>
              <a:t>	Barriers and Obstacles to be overcome</a:t>
            </a:r>
          </a:p>
        </p:txBody>
      </p:sp>
      <p:sp>
        <p:nvSpPr>
          <p:cNvPr id="3" name="Content Placeholder 2">
            <a:extLst>
              <a:ext uri="{FF2B5EF4-FFF2-40B4-BE49-F238E27FC236}">
                <a16:creationId xmlns:a16="http://schemas.microsoft.com/office/drawing/2014/main" id="{0666ED48-05EC-4072-B780-546B86AF7064}"/>
              </a:ext>
            </a:extLst>
          </p:cNvPr>
          <p:cNvSpPr>
            <a:spLocks noGrp="1"/>
          </p:cNvSpPr>
          <p:nvPr>
            <p:ph idx="1"/>
          </p:nvPr>
        </p:nvSpPr>
        <p:spPr>
          <a:xfrm>
            <a:off x="138545" y="1008207"/>
            <a:ext cx="11914909" cy="5725102"/>
          </a:xfrm>
        </p:spPr>
        <p:txBody>
          <a:bodyPr>
            <a:normAutofit fontScale="92500" lnSpcReduction="10000"/>
          </a:bodyPr>
          <a:lstStyle/>
          <a:p>
            <a:pPr marL="0" indent="0">
              <a:buNone/>
            </a:pPr>
            <a:r>
              <a:rPr lang="en-GB" sz="2200" dirty="0"/>
              <a:t>Diasporas may be </a:t>
            </a:r>
            <a:r>
              <a:rPr lang="en-GB" sz="2200" b="1" dirty="0"/>
              <a:t>reluctant</a:t>
            </a:r>
            <a:r>
              <a:rPr lang="en-GB" sz="2200" dirty="0"/>
              <a:t>, </a:t>
            </a:r>
            <a:r>
              <a:rPr lang="en-GB" sz="2200" b="1" dirty="0"/>
              <a:t>unwilling </a:t>
            </a:r>
            <a:r>
              <a:rPr lang="en-GB" sz="2200" dirty="0"/>
              <a:t>or </a:t>
            </a:r>
            <a:r>
              <a:rPr lang="en-GB" sz="2200" b="1" dirty="0"/>
              <a:t>unable </a:t>
            </a:r>
            <a:r>
              <a:rPr lang="en-GB" sz="2200" dirty="0"/>
              <a:t>to contribute to local development in the homeland:</a:t>
            </a:r>
          </a:p>
          <a:p>
            <a:r>
              <a:rPr lang="en-GB" sz="2200" dirty="0"/>
              <a:t>There needs to be </a:t>
            </a:r>
            <a:r>
              <a:rPr lang="en-GB" sz="2200" b="1" dirty="0"/>
              <a:t>political and administrative co-operation </a:t>
            </a:r>
            <a:r>
              <a:rPr lang="en-GB" sz="2200" dirty="0"/>
              <a:t>between the country of origin and the countries of diaspora in order ensure sustainability over time – eg. for ease of travel, visa, possibility of dual nationality etc.</a:t>
            </a:r>
          </a:p>
          <a:p>
            <a:r>
              <a:rPr lang="en-GB" sz="2200" dirty="0"/>
              <a:t>Some sending countries might fear ‘</a:t>
            </a:r>
            <a:r>
              <a:rPr lang="en-GB" sz="2200" b="1" dirty="0"/>
              <a:t>Trojan horse</a:t>
            </a:r>
            <a:r>
              <a:rPr lang="en-GB" sz="2200" dirty="0"/>
              <a:t>’</a:t>
            </a:r>
            <a:r>
              <a:rPr lang="en-GB" sz="2200" b="1" dirty="0"/>
              <a:t> </a:t>
            </a:r>
            <a:r>
              <a:rPr lang="en-GB" sz="2200" dirty="0"/>
              <a:t>mechanisms of political activism, money laundering, and other disruptions and interferences from the diaspora, to disturb the ‘status quo’.</a:t>
            </a:r>
          </a:p>
          <a:p>
            <a:r>
              <a:rPr lang="en-GB" sz="2200" dirty="0"/>
              <a:t>If the diaspora is </a:t>
            </a:r>
            <a:r>
              <a:rPr lang="en-GB" sz="2200" b="1" dirty="0"/>
              <a:t>too far removed </a:t>
            </a:r>
            <a:r>
              <a:rPr lang="en-GB" sz="2200" dirty="0"/>
              <a:t>in space, and especially </a:t>
            </a:r>
            <a:r>
              <a:rPr lang="en-GB" sz="2200" b="1" dirty="0"/>
              <a:t>in time</a:t>
            </a:r>
            <a:r>
              <a:rPr lang="en-GB" sz="2200" dirty="0"/>
              <a:t>, from the homeland, this disconnection may be too great for meaningful engagement (eg. language, culture etc.)</a:t>
            </a:r>
          </a:p>
          <a:p>
            <a:r>
              <a:rPr lang="en-GB" sz="2200" dirty="0"/>
              <a:t>The diaspora may regard the home country as </a:t>
            </a:r>
            <a:r>
              <a:rPr lang="en-GB" sz="2200" b="1" dirty="0"/>
              <a:t>too backward </a:t>
            </a:r>
            <a:r>
              <a:rPr lang="en-GB" sz="2200" dirty="0"/>
              <a:t>or underdeveloped to be worth committing effort and resources to.</a:t>
            </a:r>
          </a:p>
          <a:p>
            <a:r>
              <a:rPr lang="en-GB" sz="2200" dirty="0"/>
              <a:t>If the diaspora has been forcibly created – eg. by war, expulsion, ethnic cleansing – it may remain </a:t>
            </a:r>
            <a:r>
              <a:rPr lang="en-GB" sz="2200" b="1" dirty="0"/>
              <a:t>too alienated </a:t>
            </a:r>
            <a:r>
              <a:rPr lang="en-GB" sz="2200" dirty="0"/>
              <a:t>to want or be able to engage in development actions.</a:t>
            </a:r>
          </a:p>
          <a:p>
            <a:r>
              <a:rPr lang="en-GB" sz="2200" dirty="0"/>
              <a:t>There is a risk that diaspora involvement will only help some localities and groups, thereby </a:t>
            </a:r>
            <a:r>
              <a:rPr lang="en-GB" sz="2200" b="1" dirty="0"/>
              <a:t>increasing spatial and social inequalities</a:t>
            </a:r>
            <a:r>
              <a:rPr lang="en-GB" sz="2200" dirty="0"/>
              <a:t>.</a:t>
            </a:r>
          </a:p>
          <a:p>
            <a:r>
              <a:rPr lang="en-GB" sz="2200" dirty="0"/>
              <a:t>The diaspora may be </a:t>
            </a:r>
            <a:r>
              <a:rPr lang="en-GB" sz="2200" b="1" dirty="0"/>
              <a:t>suspicions or cynical </a:t>
            </a:r>
            <a:r>
              <a:rPr lang="en-GB" sz="2200" dirty="0"/>
              <a:t>about whether they could contribute or be ‘welcomed’ – due to political antagonisms, infrastructure limitations, ongoing corruption – eg. the necessity to pay bribes or have ‘connections’ to get anything done.</a:t>
            </a:r>
          </a:p>
          <a:p>
            <a:pPr marL="0" indent="0">
              <a:buNone/>
            </a:pPr>
            <a:r>
              <a:rPr lang="en-GB" sz="2200" dirty="0"/>
              <a:t>As a result of these factors, which often act in combination, reinforcing one another, the best way to entice the diaspora to contribute may be a </a:t>
            </a:r>
            <a:r>
              <a:rPr lang="en-GB" sz="2200" b="1" dirty="0"/>
              <a:t>thorough-going policy of political, social, institutional  and ‘moral’ reform</a:t>
            </a:r>
            <a:r>
              <a:rPr lang="en-GB" sz="2200" dirty="0"/>
              <a:t>.</a:t>
            </a:r>
          </a:p>
          <a:p>
            <a:endParaRPr lang="en-GB" sz="2200"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11</a:t>
            </a:fld>
            <a:endParaRPr lang="en-GB" dirty="0"/>
          </a:p>
        </p:txBody>
      </p:sp>
    </p:spTree>
    <p:extLst>
      <p:ext uri="{BB962C8B-B14F-4D97-AF65-F5344CB8AC3E}">
        <p14:creationId xmlns:p14="http://schemas.microsoft.com/office/powerpoint/2010/main" val="784682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E0F0-1282-44B6-A902-12799B37F792}"/>
              </a:ext>
            </a:extLst>
          </p:cNvPr>
          <p:cNvSpPr>
            <a:spLocks noGrp="1"/>
          </p:cNvSpPr>
          <p:nvPr>
            <p:ph type="title"/>
          </p:nvPr>
        </p:nvSpPr>
        <p:spPr>
          <a:xfrm>
            <a:off x="838200" y="143453"/>
            <a:ext cx="10515600" cy="770948"/>
          </a:xfrm>
        </p:spPr>
        <p:txBody>
          <a:bodyPr/>
          <a:lstStyle/>
          <a:p>
            <a:pPr algn="ctr"/>
            <a:r>
              <a:rPr lang="en-GB" dirty="0"/>
              <a:t>References cited</a:t>
            </a:r>
          </a:p>
        </p:txBody>
      </p:sp>
      <p:sp>
        <p:nvSpPr>
          <p:cNvPr id="3" name="Content Placeholder 2">
            <a:extLst>
              <a:ext uri="{FF2B5EF4-FFF2-40B4-BE49-F238E27FC236}">
                <a16:creationId xmlns:a16="http://schemas.microsoft.com/office/drawing/2014/main" id="{B993B40C-C218-432C-8C41-38F50E9705F2}"/>
              </a:ext>
            </a:extLst>
          </p:cNvPr>
          <p:cNvSpPr>
            <a:spLocks noGrp="1"/>
          </p:cNvSpPr>
          <p:nvPr>
            <p:ph idx="1"/>
          </p:nvPr>
        </p:nvSpPr>
        <p:spPr>
          <a:xfrm>
            <a:off x="362905" y="800388"/>
            <a:ext cx="11637818" cy="6057612"/>
          </a:xfrm>
        </p:spPr>
        <p:txBody>
          <a:bodyPr>
            <a:normAutofit fontScale="92500" lnSpcReduction="10000"/>
          </a:bodyPr>
          <a:lstStyle/>
          <a:p>
            <a:pPr marL="720725" indent="-720725">
              <a:buNone/>
            </a:pPr>
            <a:r>
              <a:rPr lang="en-GB" sz="1600" dirty="0"/>
              <a:t>Aparicio, F. J. and Meseguer, C. (2012) Collective remittances and the state: the 3x1 program in Mexican municipalities, </a:t>
            </a:r>
            <a:r>
              <a:rPr lang="en-GB" sz="1600" i="1" dirty="0"/>
              <a:t>World Development</a:t>
            </a:r>
            <a:r>
              <a:rPr lang="en-GB" sz="1600" dirty="0"/>
              <a:t>, 40(1): 206-222.</a:t>
            </a:r>
          </a:p>
          <a:p>
            <a:pPr marL="720725" indent="-720725">
              <a:buNone/>
            </a:pPr>
            <a:r>
              <a:rPr lang="en-GB" sz="1600" dirty="0"/>
              <a:t>Brinkerhoff, J. M. ed. (2008) </a:t>
            </a:r>
            <a:r>
              <a:rPr lang="en-GB" sz="1600" i="1" dirty="0"/>
              <a:t>Diasporas and Development: Exploring the Potential</a:t>
            </a:r>
            <a:r>
              <a:rPr lang="en-GB" sz="1600" dirty="0"/>
              <a:t>. Boulder CO: Lynne Riener.</a:t>
            </a:r>
          </a:p>
          <a:p>
            <a:pPr marL="720725" indent="-720725">
              <a:buNone/>
            </a:pPr>
            <a:r>
              <a:rPr lang="en-GB" sz="1600" dirty="0"/>
              <a:t>Brubaker, R. (2005) The ‘diaspora’ diaspora, </a:t>
            </a:r>
            <a:r>
              <a:rPr lang="en-GB" sz="1600" i="1" dirty="0"/>
              <a:t>Ethnic and Racial Studies</a:t>
            </a:r>
            <a:r>
              <a:rPr lang="en-GB" sz="1600" dirty="0"/>
              <a:t>, 28(1): 1-19.</a:t>
            </a:r>
          </a:p>
          <a:p>
            <a:pPr marL="720725" indent="-720725">
              <a:buNone/>
            </a:pPr>
            <a:r>
              <a:rPr lang="en-GB" sz="1600" dirty="0"/>
              <a:t>Chauvet, L., Gubert, F., Mercier,M. and Mesple-Soups, S. (2013) </a:t>
            </a:r>
            <a:r>
              <a:rPr lang="en-GB" sz="1600" i="1" dirty="0"/>
              <a:t>Migrants’ Home Town Associations and Local Development in Mali</a:t>
            </a:r>
            <a:r>
              <a:rPr lang="en-GB" sz="1600" dirty="0"/>
              <a:t>. Paris: Université Paris-Dauphine, UMR DIAL Document de Travail 2013-11.</a:t>
            </a:r>
          </a:p>
          <a:p>
            <a:pPr marL="720725" indent="-720725">
              <a:buNone/>
            </a:pPr>
            <a:r>
              <a:rPr lang="en-GB" sz="1600" dirty="0"/>
              <a:t>Cohen, R. (2008) </a:t>
            </a:r>
            <a:r>
              <a:rPr lang="en-GB" sz="1600" i="1" dirty="0"/>
              <a:t>Global Diasporas: An Introduction</a:t>
            </a:r>
            <a:r>
              <a:rPr lang="en-GB" sz="1600" dirty="0"/>
              <a:t>. London: Routledge (2nd edition).</a:t>
            </a:r>
          </a:p>
          <a:p>
            <a:pPr marL="720725" indent="-720725">
              <a:buNone/>
            </a:pPr>
            <a:r>
              <a:rPr lang="en-GB" sz="1600" dirty="0"/>
              <a:t>Collyer, M. ed. (2013) </a:t>
            </a:r>
            <a:r>
              <a:rPr lang="en-GB" sz="1600" i="1" dirty="0"/>
              <a:t>Emigration Nations: Policies and Ideologies of Emigrant Engagement</a:t>
            </a:r>
            <a:r>
              <a:rPr lang="en-GB" sz="1600" dirty="0"/>
              <a:t>. Basingstoke: Palgrave Macmillan.</a:t>
            </a:r>
          </a:p>
          <a:p>
            <a:pPr marL="720725" indent="-720725">
              <a:buNone/>
            </a:pPr>
            <a:r>
              <a:rPr lang="en-GB" sz="1600" dirty="0"/>
              <a:t>de Haas, H. (2006) </a:t>
            </a:r>
            <a:r>
              <a:rPr lang="en-GB" sz="1600" i="1" dirty="0"/>
              <a:t>Engaging Diasporas: How Governments and Development Agencies can Support Diaspora Involvement in the Development of Origin Countries. </a:t>
            </a:r>
            <a:r>
              <a:rPr lang="en-GB" sz="1600" dirty="0"/>
              <a:t>Oxford: University of Oxford, International Migration Institute and Oxfam.</a:t>
            </a:r>
          </a:p>
          <a:p>
            <a:pPr marL="720725" indent="-720725">
              <a:buNone/>
            </a:pPr>
            <a:r>
              <a:rPr lang="en-GB" sz="1600" dirty="0"/>
              <a:t>de Haas, H. (2010) Migration and development: a theoretical perspective, </a:t>
            </a:r>
            <a:r>
              <a:rPr lang="en-GB" sz="1600" i="1" dirty="0"/>
              <a:t>International Migration Review</a:t>
            </a:r>
            <a:r>
              <a:rPr lang="en-GB" sz="1600" dirty="0"/>
              <a:t>, 44(1): 227-264.</a:t>
            </a:r>
          </a:p>
          <a:p>
            <a:pPr marL="720725" indent="-720725">
              <a:buNone/>
            </a:pPr>
            <a:r>
              <a:rPr lang="en-GB" sz="1600" dirty="0"/>
              <a:t>De Zwager, N., Gedeshi, I., Germenji, E. and Nikas, C. (2005) </a:t>
            </a:r>
            <a:r>
              <a:rPr lang="en-GB" sz="1600" i="1" dirty="0"/>
              <a:t>Competing for Remittances</a:t>
            </a:r>
            <a:r>
              <a:rPr lang="en-GB" sz="1600" dirty="0"/>
              <a:t>. Tirana: IOM.</a:t>
            </a:r>
          </a:p>
          <a:p>
            <a:pPr marL="720725" indent="-720725">
              <a:buNone/>
            </a:pPr>
            <a:r>
              <a:rPr lang="en-GB" sz="1600" dirty="0"/>
              <a:t>Faist, T., Fauser, M. and Kivisto, P. eds. (2011) </a:t>
            </a:r>
            <a:r>
              <a:rPr lang="en-GB" sz="1600" i="1" dirty="0"/>
              <a:t>The Migration-Development Nexus: A Transnational Perspective</a:t>
            </a:r>
            <a:r>
              <a:rPr lang="en-GB" sz="1600" dirty="0"/>
              <a:t>. Basingstoke: Palgrave Macmillan. </a:t>
            </a:r>
          </a:p>
          <a:p>
            <a:pPr marL="720725" indent="-720725">
              <a:buNone/>
            </a:pPr>
            <a:r>
              <a:rPr lang="en-GB" sz="1600" dirty="0"/>
              <a:t>Farrant, M., MacDonald, A. and Sriskandarajah, D. (2006) </a:t>
            </a:r>
            <a:r>
              <a:rPr lang="en-GB" sz="1600" i="1" dirty="0"/>
              <a:t>Migration and Development: Opportunities and Challenges for Policymakers. </a:t>
            </a:r>
            <a:r>
              <a:rPr lang="en-GB" sz="1600" dirty="0"/>
              <a:t>Geneva: IOM Research Series, No. 22.</a:t>
            </a:r>
          </a:p>
          <a:p>
            <a:pPr marL="720725" indent="-720725">
              <a:buNone/>
            </a:pPr>
            <a:r>
              <a:rPr lang="en-GB" sz="1600" dirty="0"/>
              <a:t>Fotiadou, K. (2017) </a:t>
            </a:r>
            <a:r>
              <a:rPr lang="en-GB" sz="1600" i="1" dirty="0"/>
              <a:t>New Knowledge Comes Home: Highly-skilled Greek Migrants’ Aspirations for, Realities of, and Barriers to Knowledge Transfer</a:t>
            </a:r>
            <a:r>
              <a:rPr lang="en-GB" sz="1600" dirty="0"/>
              <a:t>. Brighton: University of Sussex, Sussex Centre for Migration Research, Working Paper No. 90.</a:t>
            </a:r>
          </a:p>
          <a:p>
            <a:pPr marL="720725" indent="-720725">
              <a:buNone/>
            </a:pPr>
            <a:r>
              <a:rPr lang="en-GB" sz="1600" dirty="0"/>
              <a:t>Fox, J. and Bada, X. (2008) Migrant organizations and hometown impacts in rural Mexico, </a:t>
            </a:r>
            <a:r>
              <a:rPr lang="en-GB" sz="1600" i="1" dirty="0"/>
              <a:t>Journal of Agrarian Change</a:t>
            </a:r>
            <a:r>
              <a:rPr lang="en-GB" sz="1600" dirty="0"/>
              <a:t>, 8(4): 435-461.</a:t>
            </a:r>
          </a:p>
          <a:p>
            <a:pPr marL="720725" indent="-720725">
              <a:buNone/>
            </a:pPr>
            <a:r>
              <a:rPr lang="en-GB" sz="1600" dirty="0"/>
              <a:t>Goldring, L. (2004) Family and collective remittances to Mexico: a multi-dimensional typology, </a:t>
            </a:r>
            <a:r>
              <a:rPr lang="en-GB" sz="1600" i="1" dirty="0"/>
              <a:t>Development and Change</a:t>
            </a:r>
            <a:r>
              <a:rPr lang="en-GB" sz="1600" dirty="0"/>
              <a:t>, 35(4): 926-948.</a:t>
            </a:r>
          </a:p>
          <a:p>
            <a:pPr marL="720725" indent="-720725">
              <a:buNone/>
            </a:pPr>
            <a:r>
              <a:rPr lang="en-GB" sz="1600" dirty="0"/>
              <a:t>Hercog, M. and Siegel, M. (2013) Diaspora engagement in India: from non-required Indians to angels of development, in M. Collyer (ed.) </a:t>
            </a:r>
            <a:r>
              <a:rPr lang="en-GB" sz="1600" i="1" dirty="0"/>
              <a:t>Emigrations Nations: Policies and Ideologies of Migrant Engagement. Basingstoke: Palgrave Macmillan, 75-99.</a:t>
            </a:r>
          </a:p>
          <a:p>
            <a:pPr marL="720725" indent="-720725">
              <a:buNone/>
            </a:pPr>
            <a:r>
              <a:rPr lang="en-GB" sz="1600" dirty="0"/>
              <a:t>IOM (2013) </a:t>
            </a:r>
            <a:r>
              <a:rPr lang="en-GB" sz="1600" i="1" dirty="0"/>
              <a:t>World Migration Report 2013: Migrant Well-being and Development</a:t>
            </a:r>
            <a:r>
              <a:rPr lang="en-GB" sz="1600" dirty="0"/>
              <a:t>. Geneva: IOM.</a:t>
            </a:r>
          </a:p>
          <a:p>
            <a:pPr marL="720725" indent="-720725">
              <a:buNone/>
            </a:pPr>
            <a:endParaRPr lang="en-GB" sz="1600"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12</a:t>
            </a:fld>
            <a:endParaRPr lang="en-GB" dirty="0"/>
          </a:p>
        </p:txBody>
      </p:sp>
    </p:spTree>
    <p:extLst>
      <p:ext uri="{BB962C8B-B14F-4D97-AF65-F5344CB8AC3E}">
        <p14:creationId xmlns:p14="http://schemas.microsoft.com/office/powerpoint/2010/main" val="1203055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2D49B9-5B2F-471F-B53F-D973FA81D518}"/>
              </a:ext>
            </a:extLst>
          </p:cNvPr>
          <p:cNvSpPr>
            <a:spLocks noGrp="1"/>
          </p:cNvSpPr>
          <p:nvPr>
            <p:ph idx="1"/>
          </p:nvPr>
        </p:nvSpPr>
        <p:spPr>
          <a:xfrm>
            <a:off x="838200" y="262081"/>
            <a:ext cx="10515600" cy="6459394"/>
          </a:xfrm>
        </p:spPr>
        <p:txBody>
          <a:bodyPr>
            <a:normAutofit fontScale="92500" lnSpcReduction="10000"/>
          </a:bodyPr>
          <a:lstStyle/>
          <a:p>
            <a:pPr marL="720725" indent="-720725">
              <a:buNone/>
            </a:pPr>
            <a:r>
              <a:rPr lang="en-GB" sz="1600" dirty="0"/>
              <a:t>Kapur, D. (2004) </a:t>
            </a:r>
            <a:r>
              <a:rPr lang="en-GB" sz="1600" i="1" dirty="0"/>
              <a:t>Remittances: The New Development Mantra? </a:t>
            </a:r>
            <a:r>
              <a:rPr lang="en-GB" sz="1600" dirty="0"/>
              <a:t>Geneva: UNCTAD and G-24, Discussion Paper Series, No. 29.</a:t>
            </a:r>
          </a:p>
          <a:p>
            <a:pPr marL="720725" indent="-720725">
              <a:buNone/>
            </a:pPr>
            <a:r>
              <a:rPr lang="en-GB" sz="1600" dirty="0"/>
              <a:t>King, R. (2000) Generalizations from the history of return migration, in B. Ghosh (ed.) </a:t>
            </a:r>
            <a:r>
              <a:rPr lang="en-GB" sz="1600" i="1" dirty="0"/>
              <a:t>Return Migration: Journey of Hope or Despair? </a:t>
            </a:r>
            <a:r>
              <a:rPr lang="en-GB" sz="1600" dirty="0"/>
              <a:t>Geneva: IOM and UN, 7-55.</a:t>
            </a:r>
          </a:p>
          <a:p>
            <a:pPr marL="720725" indent="-720725">
              <a:buNone/>
            </a:pPr>
            <a:r>
              <a:rPr lang="en-GB" sz="1600" dirty="0"/>
              <a:t>King, R., Lulle, A. and Buzinska, L. (2016) Beyond remittances: knowledge transfer among highly educated Latvian youth abroad, </a:t>
            </a:r>
            <a:r>
              <a:rPr lang="en-GB" sz="1600" i="1" dirty="0"/>
              <a:t>Sociology of Development</a:t>
            </a:r>
            <a:r>
              <a:rPr lang="en-GB" sz="1600" dirty="0"/>
              <a:t>, 2(2): 183-203.</a:t>
            </a:r>
          </a:p>
          <a:p>
            <a:pPr marL="720725" indent="-720725">
              <a:buNone/>
            </a:pPr>
            <a:r>
              <a:rPr lang="en-GB" sz="1600" dirty="0"/>
              <a:t>Kunz, R. (2008) Remittances are beautiful? Gender implications of the new global remittances trend, </a:t>
            </a:r>
            <a:r>
              <a:rPr lang="en-GB" sz="1600" i="1" dirty="0"/>
              <a:t>Third World Quarterly</a:t>
            </a:r>
            <a:r>
              <a:rPr lang="en-GB" sz="1600" dirty="0"/>
              <a:t>, 29(7): 1389-1409.</a:t>
            </a:r>
          </a:p>
          <a:p>
            <a:pPr marL="720725" indent="-720725">
              <a:buNone/>
            </a:pPr>
            <a:r>
              <a:rPr lang="en-GB" sz="1600" dirty="0"/>
              <a:t>Levitt, P. (1998) Social remittances: migration-driven local-level forms of cultural diffusion, </a:t>
            </a:r>
            <a:r>
              <a:rPr lang="en-GB" sz="1600" i="1" dirty="0"/>
              <a:t>International Migration Review</a:t>
            </a:r>
            <a:r>
              <a:rPr lang="en-GB" sz="1600" dirty="0"/>
              <a:t>, 32(4): 926-948.</a:t>
            </a:r>
          </a:p>
          <a:p>
            <a:pPr marL="720725" indent="-720725">
              <a:buNone/>
            </a:pPr>
            <a:r>
              <a:rPr lang="en-GB" sz="1600" dirty="0"/>
              <a:t>Meyer, J-P. (2011) A sociology of diaspora knowledge networks, in T. Faist, M. Fauser and P. Kivisto (eds.) </a:t>
            </a:r>
            <a:r>
              <a:rPr lang="en-GB" sz="1600" i="1" dirty="0"/>
              <a:t>The Migration-Development Nexus: A Transnational Perspective</a:t>
            </a:r>
            <a:r>
              <a:rPr lang="en-GB" sz="1600" dirty="0"/>
              <a:t>. Basingstoke: Palgrave Macmillan, 159-181.</a:t>
            </a:r>
          </a:p>
          <a:p>
            <a:pPr marL="720725" indent="-720725">
              <a:buNone/>
            </a:pPr>
            <a:r>
              <a:rPr lang="en-GB" sz="1600" dirty="0"/>
              <a:t>Munoz, J. A. and Collazo, J. L. (2014) Looking out for </a:t>
            </a:r>
            <a:r>
              <a:rPr lang="en-GB" sz="1600" i="1" dirty="0"/>
              <a:t>paisanos</a:t>
            </a:r>
            <a:r>
              <a:rPr lang="en-GB" sz="1600" dirty="0"/>
              <a:t>: Latino hometown associations as transnational advocacy networks, </a:t>
            </a:r>
            <a:r>
              <a:rPr lang="en-GB" sz="1600" i="1" dirty="0"/>
              <a:t>Migration and Development</a:t>
            </a:r>
            <a:r>
              <a:rPr lang="en-GB" sz="1600" dirty="0"/>
              <a:t>, 3(1): 130-141.</a:t>
            </a:r>
          </a:p>
          <a:p>
            <a:pPr marL="720725" indent="-720725">
              <a:buNone/>
            </a:pPr>
            <a:r>
              <a:rPr lang="en-GB" sz="1600" dirty="0"/>
              <a:t>Newland, K. and Tanaka, H. (2010). </a:t>
            </a:r>
            <a:r>
              <a:rPr lang="en-GB" sz="1600" i="1" dirty="0"/>
              <a:t>Mobilizing Diaspora Entrepreneurship for Development</a:t>
            </a:r>
            <a:r>
              <a:rPr lang="en-GB" sz="1600" dirty="0"/>
              <a:t>. Washington DC: Migration Policy Institute.</a:t>
            </a:r>
          </a:p>
          <a:p>
            <a:pPr marL="720725" indent="-720725">
              <a:buNone/>
            </a:pPr>
            <a:r>
              <a:rPr lang="en-GB" sz="1600" dirty="0"/>
              <a:t>Orozco, M. and Garcia-</a:t>
            </a:r>
            <a:r>
              <a:rPr lang="en-GB" sz="1600" dirty="0" err="1"/>
              <a:t>Zanello</a:t>
            </a:r>
            <a:r>
              <a:rPr lang="en-GB" sz="1600" dirty="0"/>
              <a:t>, E. (2009) Hometown associations: transnationalism, philanthropy, and development, </a:t>
            </a:r>
            <a:r>
              <a:rPr lang="en-GB" sz="1600" i="1" dirty="0"/>
              <a:t>Brown Journal of World Affairs</a:t>
            </a:r>
            <a:r>
              <a:rPr lang="en-GB" sz="1600" dirty="0"/>
              <a:t>, 15(1): 57-73.</a:t>
            </a:r>
          </a:p>
          <a:p>
            <a:pPr marL="720725" indent="-720725">
              <a:buNone/>
            </a:pPr>
            <a:r>
              <a:rPr lang="en-GB" sz="1600" dirty="0"/>
              <a:t>Orozco, M. and Lapointe, M. (2004) Mexican hometown associations and development opportunities, </a:t>
            </a:r>
            <a:r>
              <a:rPr lang="en-GB" sz="1600" i="1" dirty="0"/>
              <a:t>Journal of International Affairs</a:t>
            </a:r>
            <a:r>
              <a:rPr lang="en-GB" sz="1600" dirty="0"/>
              <a:t>, 57(1): 31-49.</a:t>
            </a:r>
          </a:p>
          <a:p>
            <a:pPr marL="720725" indent="-720725">
              <a:buNone/>
            </a:pPr>
            <a:r>
              <a:rPr lang="en-GB" sz="1600" dirty="0"/>
              <a:t>Sen, A. (1999) </a:t>
            </a:r>
            <a:r>
              <a:rPr lang="en-GB" sz="1600" i="1" dirty="0"/>
              <a:t>Development as Freedom</a:t>
            </a:r>
            <a:r>
              <a:rPr lang="en-GB" sz="1600" dirty="0"/>
              <a:t>. Oxford: Oxford University Press.</a:t>
            </a:r>
          </a:p>
          <a:p>
            <a:pPr marL="720725" indent="-720725">
              <a:buNone/>
            </a:pPr>
            <a:r>
              <a:rPr lang="en-GB" sz="1600" dirty="0"/>
              <a:t>Sørensen, N. N. ed. (2007) </a:t>
            </a:r>
            <a:r>
              <a:rPr lang="en-GB" sz="1600" i="1" dirty="0"/>
              <a:t>Living Across Worlds: Diaspora, Development and Transnational Engagement</a:t>
            </a:r>
            <a:r>
              <a:rPr lang="en-GB" sz="1600" dirty="0"/>
              <a:t>. Geneva: IOM.</a:t>
            </a:r>
          </a:p>
          <a:p>
            <a:pPr marL="720725" indent="-720725">
              <a:buNone/>
            </a:pPr>
            <a:r>
              <a:rPr lang="en-GB" sz="1600" dirty="0"/>
              <a:t>Van Hear, N. and Sørensen, N. N. eds. (2003) </a:t>
            </a:r>
            <a:r>
              <a:rPr lang="en-GB" sz="1600" i="1" dirty="0"/>
              <a:t>The Migration-Development Nexus</a:t>
            </a:r>
            <a:r>
              <a:rPr lang="en-GB" sz="1600" dirty="0"/>
              <a:t>. Geneva: IOM.</a:t>
            </a:r>
          </a:p>
          <a:p>
            <a:pPr marL="720725" indent="-720725">
              <a:buNone/>
            </a:pPr>
            <a:r>
              <a:rPr lang="en-GB" sz="1600" dirty="0"/>
              <a:t>Vullnetari, J. (2013) ‘Albania €1’ or the story of ‘big policies, small outcomes’: how Albania constructs and engages its diaspora, in M. Collyer (ed.) </a:t>
            </a:r>
            <a:r>
              <a:rPr lang="en-GB" sz="1600" i="1" dirty="0" err="1"/>
              <a:t>EmigrationNations</a:t>
            </a:r>
            <a:r>
              <a:rPr lang="en-GB" sz="1600" i="1" dirty="0"/>
              <a:t>: Policies and Ideologies of Emigrant Engagement</a:t>
            </a:r>
            <a:r>
              <a:rPr lang="en-GB" sz="1600" dirty="0"/>
              <a:t>. Basingstoke: Palgrave Macmillan, 25-49.</a:t>
            </a:r>
          </a:p>
          <a:p>
            <a:pPr marL="720725" indent="-720725">
              <a:buNone/>
            </a:pPr>
            <a:r>
              <a:rPr lang="en-GB" sz="1600" dirty="0"/>
              <a:t>Wright, K. (2012) </a:t>
            </a:r>
            <a:r>
              <a:rPr lang="en-GB" sz="1600" i="1" dirty="0"/>
              <a:t>International Migration, Development and Human Wellbeing</a:t>
            </a:r>
            <a:r>
              <a:rPr lang="en-GB" sz="1600" dirty="0"/>
              <a:t>. Basingstoke: Palgrave Macmillan.</a:t>
            </a:r>
          </a:p>
          <a:p>
            <a:pPr marL="720725" indent="-720725">
              <a:buNone/>
            </a:pPr>
            <a:endParaRPr lang="en-GB" sz="1600" dirty="0"/>
          </a:p>
          <a:p>
            <a:pPr marL="0" indent="0">
              <a:buNone/>
            </a:pPr>
            <a:endParaRPr lang="en-GB" sz="1600" dirty="0"/>
          </a:p>
        </p:txBody>
      </p:sp>
      <p:sp>
        <p:nvSpPr>
          <p:cNvPr id="2" name="Slide Number Placeholder 1"/>
          <p:cNvSpPr>
            <a:spLocks noGrp="1"/>
          </p:cNvSpPr>
          <p:nvPr>
            <p:ph type="sldNum" sz="quarter" idx="12"/>
          </p:nvPr>
        </p:nvSpPr>
        <p:spPr/>
        <p:txBody>
          <a:bodyPr/>
          <a:lstStyle/>
          <a:p>
            <a:fld id="{8B5411C8-23A7-4FE7-9FC7-4199710B4F83}" type="slidenum">
              <a:rPr lang="en-GB" smtClean="0"/>
              <a:pPr/>
              <a:t>13</a:t>
            </a:fld>
            <a:endParaRPr lang="en-GB" dirty="0"/>
          </a:p>
        </p:txBody>
      </p:sp>
    </p:spTree>
    <p:extLst>
      <p:ext uri="{BB962C8B-B14F-4D97-AF65-F5344CB8AC3E}">
        <p14:creationId xmlns:p14="http://schemas.microsoft.com/office/powerpoint/2010/main" val="325629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34C30-90EA-4370-B041-88D9C365F4AB}"/>
              </a:ext>
            </a:extLst>
          </p:cNvPr>
          <p:cNvSpPr>
            <a:spLocks noGrp="1"/>
          </p:cNvSpPr>
          <p:nvPr>
            <p:ph type="title"/>
          </p:nvPr>
        </p:nvSpPr>
        <p:spPr/>
        <p:txBody>
          <a:bodyPr/>
          <a:lstStyle/>
          <a:p>
            <a:pPr algn="ctr"/>
            <a:r>
              <a:rPr lang="en-GB" b="1" dirty="0"/>
              <a:t>Outline</a:t>
            </a:r>
          </a:p>
        </p:txBody>
      </p:sp>
      <p:sp>
        <p:nvSpPr>
          <p:cNvPr id="3" name="Content Placeholder 2">
            <a:extLst>
              <a:ext uri="{FF2B5EF4-FFF2-40B4-BE49-F238E27FC236}">
                <a16:creationId xmlns:a16="http://schemas.microsoft.com/office/drawing/2014/main" id="{D169C55F-4C00-4EA5-9B8A-7D2EF6DF4782}"/>
              </a:ext>
            </a:extLst>
          </p:cNvPr>
          <p:cNvSpPr>
            <a:spLocks noGrp="1"/>
          </p:cNvSpPr>
          <p:nvPr>
            <p:ph idx="1"/>
          </p:nvPr>
        </p:nvSpPr>
        <p:spPr/>
        <p:txBody>
          <a:bodyPr/>
          <a:lstStyle/>
          <a:p>
            <a:pPr marL="514350" indent="-514350">
              <a:buFont typeface="+mj-lt"/>
              <a:buAutoNum type="arabicPeriod"/>
            </a:pPr>
            <a:r>
              <a:rPr lang="en-GB" dirty="0"/>
              <a:t>Defining terms and mapping the field</a:t>
            </a:r>
          </a:p>
          <a:p>
            <a:pPr marL="514350" indent="-514350">
              <a:buFont typeface="+mj-lt"/>
              <a:buAutoNum type="arabicPeriod"/>
            </a:pPr>
            <a:r>
              <a:rPr lang="en-GB" dirty="0"/>
              <a:t>Where does diaspora involvement fit within the Migration-Development nexus?</a:t>
            </a:r>
          </a:p>
          <a:p>
            <a:pPr marL="514350" indent="-514350">
              <a:buFont typeface="+mj-lt"/>
              <a:buAutoNum type="arabicPeriod"/>
            </a:pPr>
            <a:r>
              <a:rPr lang="en-GB" dirty="0"/>
              <a:t>What types of diaspora involvement exist?</a:t>
            </a:r>
          </a:p>
          <a:p>
            <a:pPr marL="514350" indent="-514350">
              <a:buFont typeface="+mj-lt"/>
              <a:buAutoNum type="arabicPeriod"/>
            </a:pPr>
            <a:r>
              <a:rPr lang="en-GB" dirty="0"/>
              <a:t>Some examples of diaspora-led local development</a:t>
            </a:r>
          </a:p>
          <a:p>
            <a:pPr marL="514350" indent="-514350">
              <a:buFont typeface="+mj-lt"/>
              <a:buAutoNum type="arabicPeriod"/>
            </a:pPr>
            <a:r>
              <a:rPr lang="en-GB" dirty="0"/>
              <a:t>Barriers and obstacles to be overcome</a:t>
            </a:r>
          </a:p>
        </p:txBody>
      </p:sp>
      <p:sp>
        <p:nvSpPr>
          <p:cNvPr id="4" name="Slide Number Placeholder 3"/>
          <p:cNvSpPr>
            <a:spLocks noGrp="1"/>
          </p:cNvSpPr>
          <p:nvPr>
            <p:ph type="sldNum" sz="quarter" idx="12"/>
          </p:nvPr>
        </p:nvSpPr>
        <p:spPr/>
        <p:txBody>
          <a:bodyPr/>
          <a:lstStyle/>
          <a:p>
            <a:fld id="{8B5411C8-23A7-4FE7-9FC7-4199710B4F83}" type="slidenum">
              <a:rPr lang="en-GB" smtClean="0"/>
              <a:pPr/>
              <a:t>2</a:t>
            </a:fld>
            <a:endParaRPr lang="en-GB" dirty="0"/>
          </a:p>
        </p:txBody>
      </p:sp>
    </p:spTree>
    <p:extLst>
      <p:ext uri="{BB962C8B-B14F-4D97-AF65-F5344CB8AC3E}">
        <p14:creationId xmlns:p14="http://schemas.microsoft.com/office/powerpoint/2010/main" val="3247212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9943-F3C7-4FDE-8FA1-606C07F342AE}"/>
              </a:ext>
            </a:extLst>
          </p:cNvPr>
          <p:cNvSpPr>
            <a:spLocks noGrp="1"/>
          </p:cNvSpPr>
          <p:nvPr>
            <p:ph type="title"/>
          </p:nvPr>
        </p:nvSpPr>
        <p:spPr>
          <a:xfrm>
            <a:off x="838200" y="98279"/>
            <a:ext cx="10515600" cy="1325563"/>
          </a:xfrm>
        </p:spPr>
        <p:txBody>
          <a:bodyPr/>
          <a:lstStyle/>
          <a:p>
            <a:pPr algn="ctr"/>
            <a:r>
              <a:rPr lang="en-GB" dirty="0"/>
              <a:t>Defining terms: Diaspora</a:t>
            </a:r>
          </a:p>
        </p:txBody>
      </p:sp>
      <p:sp>
        <p:nvSpPr>
          <p:cNvPr id="3" name="Content Placeholder 2">
            <a:extLst>
              <a:ext uri="{FF2B5EF4-FFF2-40B4-BE49-F238E27FC236}">
                <a16:creationId xmlns:a16="http://schemas.microsoft.com/office/drawing/2014/main" id="{134F6D20-2F92-406E-AA47-FC50FA7CBEF4}"/>
              </a:ext>
            </a:extLst>
          </p:cNvPr>
          <p:cNvSpPr>
            <a:spLocks noGrp="1"/>
          </p:cNvSpPr>
          <p:nvPr>
            <p:ph idx="1"/>
          </p:nvPr>
        </p:nvSpPr>
        <p:spPr>
          <a:xfrm>
            <a:off x="838200" y="1423842"/>
            <a:ext cx="10515600" cy="5087793"/>
          </a:xfrm>
        </p:spPr>
        <p:txBody>
          <a:bodyPr>
            <a:normAutofit fontScale="85000" lnSpcReduction="20000"/>
          </a:bodyPr>
          <a:lstStyle/>
          <a:p>
            <a:r>
              <a:rPr lang="en-GB" sz="2600" b="1" dirty="0"/>
              <a:t>Diasporas </a:t>
            </a:r>
            <a:r>
              <a:rPr lang="en-GB" sz="2600" dirty="0"/>
              <a:t>are long-established migrant communities, often scattered in several locations, whose members retain a strong sense of their national/ethnic identity and, in most cases, an emotional and also often a material commitment to their homeland (Cohen 2008)</a:t>
            </a:r>
          </a:p>
          <a:p>
            <a:r>
              <a:rPr lang="en-GB" sz="2600" dirty="0"/>
              <a:t>According to Brubaker (2005) a diaspora is both a ‘historically embedded </a:t>
            </a:r>
            <a:r>
              <a:rPr lang="en-GB" sz="2600" b="1" dirty="0"/>
              <a:t>social</a:t>
            </a:r>
            <a:r>
              <a:rPr lang="en-GB" sz="2600" dirty="0"/>
              <a:t> </a:t>
            </a:r>
            <a:r>
              <a:rPr lang="en-GB" sz="2600" b="1" dirty="0"/>
              <a:t>formation</a:t>
            </a:r>
            <a:r>
              <a:rPr lang="en-GB" sz="2600" dirty="0"/>
              <a:t> of quasi-permanent residents and their descendents abroad’, and a ‘community of practice, an idiom, a stance, a </a:t>
            </a:r>
            <a:r>
              <a:rPr lang="en-GB" sz="2600" b="1" dirty="0"/>
              <a:t>claim</a:t>
            </a:r>
            <a:r>
              <a:rPr lang="en-GB" sz="2600" dirty="0"/>
              <a:t>, a metaphor…’ (my emphases).</a:t>
            </a:r>
          </a:p>
          <a:p>
            <a:r>
              <a:rPr lang="en-GB" sz="2600" dirty="0"/>
              <a:t>According again to Cohen (2008), ‘</a:t>
            </a:r>
            <a:r>
              <a:rPr lang="en-GB" sz="2600" b="1" dirty="0"/>
              <a:t>time has to pass</a:t>
            </a:r>
            <a:r>
              <a:rPr lang="en-GB" sz="2600" dirty="0"/>
              <a:t>’ before a migrant or transnational community becomes a diaspora and develops a sense of ‘</a:t>
            </a:r>
            <a:r>
              <a:rPr lang="en-GB" sz="2600" b="1" dirty="0"/>
              <a:t>exile</a:t>
            </a:r>
            <a:r>
              <a:rPr lang="en-GB" sz="2600" dirty="0"/>
              <a:t>’ from the homeland and ‘</a:t>
            </a:r>
            <a:r>
              <a:rPr lang="en-GB" sz="2600" b="1" dirty="0"/>
              <a:t>rootedness</a:t>
            </a:r>
            <a:r>
              <a:rPr lang="en-GB" sz="2600" dirty="0"/>
              <a:t>’ in the various host countries – more than one generation.</a:t>
            </a:r>
          </a:p>
          <a:p>
            <a:r>
              <a:rPr lang="en-GB" sz="2600" dirty="0"/>
              <a:t>Theoretically, diaspora is distinct from just </a:t>
            </a:r>
            <a:r>
              <a:rPr lang="en-GB" sz="2600" b="1" dirty="0"/>
              <a:t>migrants </a:t>
            </a:r>
            <a:r>
              <a:rPr lang="en-GB" sz="2600" dirty="0"/>
              <a:t>(who may be recently-arrived, temporary or circular) and from a </a:t>
            </a:r>
            <a:r>
              <a:rPr lang="en-GB" sz="2600" b="1" dirty="0"/>
              <a:t>transnational community </a:t>
            </a:r>
            <a:r>
              <a:rPr lang="en-GB" sz="2600" dirty="0"/>
              <a:t>(where the emphasis is on links to the home country by first-generation migrants).</a:t>
            </a:r>
          </a:p>
          <a:p>
            <a:r>
              <a:rPr lang="en-GB" sz="2600" dirty="0"/>
              <a:t>Yet the meaning and use of diaspora has been both </a:t>
            </a:r>
            <a:r>
              <a:rPr lang="en-GB" sz="2600" b="1" dirty="0"/>
              <a:t>broadened </a:t>
            </a:r>
            <a:r>
              <a:rPr lang="en-GB" sz="2600" dirty="0"/>
              <a:t>and </a:t>
            </a:r>
            <a:r>
              <a:rPr lang="en-GB" sz="2600" b="1" dirty="0"/>
              <a:t>instrumentalised</a:t>
            </a:r>
            <a:r>
              <a:rPr lang="en-GB" sz="2600" dirty="0"/>
              <a:t>. We speak nowadays of the ‘scientific diaspora’ or the ‘student diaspora’, or even the ‘queer diaspora’. And Collyer (2013) notes how ‘emigrant nations’ have re-named their migrants as ‘diaspora’ (an ‘elite’ term) in order to mobilise funds and other contributions for development.</a:t>
            </a:r>
          </a:p>
          <a:p>
            <a:endParaRPr lang="en-GB"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3</a:t>
            </a:fld>
            <a:endParaRPr lang="en-GB" dirty="0"/>
          </a:p>
        </p:txBody>
      </p:sp>
    </p:spTree>
    <p:extLst>
      <p:ext uri="{BB962C8B-B14F-4D97-AF65-F5344CB8AC3E}">
        <p14:creationId xmlns:p14="http://schemas.microsoft.com/office/powerpoint/2010/main" val="156971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9BE7E-6981-4A5D-9A30-C6949960C1E0}"/>
              </a:ext>
            </a:extLst>
          </p:cNvPr>
          <p:cNvSpPr>
            <a:spLocks noGrp="1"/>
          </p:cNvSpPr>
          <p:nvPr>
            <p:ph type="title"/>
          </p:nvPr>
        </p:nvSpPr>
        <p:spPr/>
        <p:txBody>
          <a:bodyPr/>
          <a:lstStyle/>
          <a:p>
            <a:pPr algn="ctr"/>
            <a:r>
              <a:rPr lang="en-GB" dirty="0"/>
              <a:t>Defining terms: (Local) Development</a:t>
            </a:r>
          </a:p>
        </p:txBody>
      </p:sp>
      <p:sp>
        <p:nvSpPr>
          <p:cNvPr id="3" name="Content Placeholder 2">
            <a:extLst>
              <a:ext uri="{FF2B5EF4-FFF2-40B4-BE49-F238E27FC236}">
                <a16:creationId xmlns:a16="http://schemas.microsoft.com/office/drawing/2014/main" id="{4A34DA85-A6C7-4E28-812D-D93607D88478}"/>
              </a:ext>
            </a:extLst>
          </p:cNvPr>
          <p:cNvSpPr>
            <a:spLocks noGrp="1"/>
          </p:cNvSpPr>
          <p:nvPr>
            <p:ph idx="1"/>
          </p:nvPr>
        </p:nvSpPr>
        <p:spPr>
          <a:xfrm>
            <a:off x="838200" y="1520824"/>
            <a:ext cx="10515600" cy="4935393"/>
          </a:xfrm>
        </p:spPr>
        <p:txBody>
          <a:bodyPr>
            <a:normAutofit fontScale="77500" lnSpcReduction="20000"/>
          </a:bodyPr>
          <a:lstStyle/>
          <a:p>
            <a:r>
              <a:rPr lang="en-GB" b="1" dirty="0"/>
              <a:t>Development </a:t>
            </a:r>
            <a:r>
              <a:rPr lang="en-GB" dirty="0"/>
              <a:t>is a notion which is both </a:t>
            </a:r>
            <a:r>
              <a:rPr lang="en-GB" b="1" dirty="0"/>
              <a:t>simple </a:t>
            </a:r>
            <a:r>
              <a:rPr lang="en-GB" dirty="0"/>
              <a:t>(we talk easily about development and think we know what it is) and </a:t>
            </a:r>
            <a:r>
              <a:rPr lang="en-GB" b="1" dirty="0"/>
              <a:t>complex </a:t>
            </a:r>
            <a:r>
              <a:rPr lang="en-GB" dirty="0"/>
              <a:t>(when we try to define, conceptualise, and measure it).</a:t>
            </a:r>
          </a:p>
          <a:p>
            <a:r>
              <a:rPr lang="en-GB" dirty="0"/>
              <a:t>Early definitions were based on </a:t>
            </a:r>
            <a:r>
              <a:rPr lang="en-GB" b="1" dirty="0"/>
              <a:t>GDP/capita</a:t>
            </a:r>
            <a:r>
              <a:rPr lang="en-GB" dirty="0"/>
              <a:t>, either cross-sectional data (to measure the state of ‘developed’ vs. ‘underdeveloped’ or ‘less-developed’ countries; or time-series trends, % increase in GDP per year (to measure development as a ‘process’).</a:t>
            </a:r>
          </a:p>
          <a:p>
            <a:r>
              <a:rPr lang="en-GB" dirty="0"/>
              <a:t>Dissatisfaction about the one-dimensional, economic nature of GDP, led to more conceptually and statistically sophisticated measures, notably the UNDP’s </a:t>
            </a:r>
            <a:r>
              <a:rPr lang="en-GB" b="1" dirty="0"/>
              <a:t>Human Development Index </a:t>
            </a:r>
            <a:r>
              <a:rPr lang="en-GB" dirty="0"/>
              <a:t>(HDI) from the 1990s on – a composite index combining GDP/cap., life expectancy and education/literacy. These have been further refined by measures of human rights, income (in)equality, gender empowerment etc. Also measures of absolute and relative poverty.</a:t>
            </a:r>
          </a:p>
          <a:p>
            <a:r>
              <a:rPr lang="en-GB" dirty="0"/>
              <a:t>Recent reconceptualisations take their cue from Sen (1999): </a:t>
            </a:r>
            <a:r>
              <a:rPr lang="en-GB" b="1" dirty="0"/>
              <a:t>development as freedom</a:t>
            </a:r>
            <a:r>
              <a:rPr lang="en-GB" dirty="0"/>
              <a:t>, emphasising choice, autonomy, well-being and happiness. For key studies on migration and well-being see IOM (2013), Wright (2012).</a:t>
            </a:r>
          </a:p>
          <a:p>
            <a:r>
              <a:rPr lang="en-GB" dirty="0"/>
              <a:t>But what is </a:t>
            </a:r>
            <a:r>
              <a:rPr lang="en-GB" b="1" dirty="0"/>
              <a:t>local </a:t>
            </a:r>
            <a:r>
              <a:rPr lang="en-GB" dirty="0"/>
              <a:t>development? It has to do, I suggest, with development ‘on the ground’ which improves people’s material well-being and quality of life. Hence it is tangible and observable, rather than hidden in national aggregate data trends. </a:t>
            </a:r>
          </a:p>
          <a:p>
            <a:endParaRPr lang="en-GB"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4</a:t>
            </a:fld>
            <a:endParaRPr lang="en-GB" dirty="0"/>
          </a:p>
        </p:txBody>
      </p:sp>
    </p:spTree>
    <p:extLst>
      <p:ext uri="{BB962C8B-B14F-4D97-AF65-F5344CB8AC3E}">
        <p14:creationId xmlns:p14="http://schemas.microsoft.com/office/powerpoint/2010/main" val="238138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3C3D-8EB0-488C-A9DA-BE8B1B3EFA95}"/>
              </a:ext>
            </a:extLst>
          </p:cNvPr>
          <p:cNvSpPr>
            <a:spLocks noGrp="1"/>
          </p:cNvSpPr>
          <p:nvPr>
            <p:ph type="title"/>
          </p:nvPr>
        </p:nvSpPr>
        <p:spPr>
          <a:xfrm>
            <a:off x="318655" y="56716"/>
            <a:ext cx="11623963" cy="1325563"/>
          </a:xfrm>
        </p:spPr>
        <p:txBody>
          <a:bodyPr/>
          <a:lstStyle/>
          <a:p>
            <a:pPr algn="ctr"/>
            <a:r>
              <a:rPr lang="en-GB" dirty="0"/>
              <a:t>Diaspora and the Migration-Development Nexus</a:t>
            </a:r>
          </a:p>
        </p:txBody>
      </p:sp>
      <p:sp>
        <p:nvSpPr>
          <p:cNvPr id="3" name="Content Placeholder 2">
            <a:extLst>
              <a:ext uri="{FF2B5EF4-FFF2-40B4-BE49-F238E27FC236}">
                <a16:creationId xmlns:a16="http://schemas.microsoft.com/office/drawing/2014/main" id="{50B1E462-96EA-424F-86CB-117E1D600531}"/>
              </a:ext>
            </a:extLst>
          </p:cNvPr>
          <p:cNvSpPr>
            <a:spLocks noGrp="1"/>
          </p:cNvSpPr>
          <p:nvPr>
            <p:ph idx="1"/>
          </p:nvPr>
        </p:nvSpPr>
        <p:spPr>
          <a:xfrm>
            <a:off x="318655" y="1382279"/>
            <a:ext cx="11623963" cy="5267903"/>
          </a:xfrm>
        </p:spPr>
        <p:txBody>
          <a:bodyPr>
            <a:normAutofit fontScale="92500" lnSpcReduction="10000"/>
          </a:bodyPr>
          <a:lstStyle/>
          <a:p>
            <a:pPr marL="0" indent="0">
              <a:buNone/>
            </a:pPr>
            <a:r>
              <a:rPr lang="en-GB" sz="2400" dirty="0"/>
              <a:t>The </a:t>
            </a:r>
            <a:r>
              <a:rPr lang="en-GB" sz="2400" b="1" dirty="0"/>
              <a:t>Migration-Development nexus </a:t>
            </a:r>
            <a:r>
              <a:rPr lang="en-GB" sz="2400" dirty="0"/>
              <a:t>is a relatively new term (Van Hear and </a:t>
            </a:r>
            <a:r>
              <a:rPr lang="en-GB" sz="2400" dirty="0" err="1"/>
              <a:t>Sørensen</a:t>
            </a:r>
            <a:r>
              <a:rPr lang="en-GB" sz="2400" dirty="0"/>
              <a:t> 2003) to connote the relationship between migration and development, and especially the contribution of M to D. In reality the M-D nexus is more complex, and refers to the totality of mechanisms linking M and D, especially via a transnational perspective (Faist et al. 2011)</a:t>
            </a:r>
          </a:p>
          <a:p>
            <a:pPr marL="0" indent="0">
              <a:buNone/>
            </a:pPr>
            <a:r>
              <a:rPr lang="en-GB" sz="2400" dirty="0"/>
              <a:t>If we focus back on M’s contribution to D in the home country, there are three key mechanisms: </a:t>
            </a:r>
          </a:p>
          <a:p>
            <a:r>
              <a:rPr lang="en-GB" sz="2400" b="1" dirty="0"/>
              <a:t>Remittances</a:t>
            </a:r>
            <a:r>
              <a:rPr lang="en-GB" sz="2400" dirty="0"/>
              <a:t>: this has been the key variable which ‘M &amp; D optimists’ (de Haas 2010) have focused on, to such an extent that phrases such as ‘the remittances mantra’ (Kapur 2004), ‘remittances are beautiful’ (Kunz 2008) and, in the Albanian context, ‘competing for remittances’ (de Zwager et al. 2005) became fashionable. Doubts exist as to their true development impact at local level; evidence is mixed and context-dependent.</a:t>
            </a:r>
          </a:p>
          <a:p>
            <a:r>
              <a:rPr lang="en-GB" sz="2400" b="1" dirty="0"/>
              <a:t>Return migration</a:t>
            </a:r>
            <a:r>
              <a:rPr lang="en-GB" sz="2400" dirty="0"/>
              <a:t>: migration optimists hypothesise this to have a positive impact through the repatriation of financial capital saved abroad (to be invested in productive enterprises in the home country) and enhanced human capital (training, qualifications, new ideas and behaviours – ‘social remittances’). Again, empirical outcomes are varied (King 2000).</a:t>
            </a:r>
          </a:p>
          <a:p>
            <a:r>
              <a:rPr lang="en-GB" sz="2400" b="1" dirty="0"/>
              <a:t>Diaspora involvement</a:t>
            </a:r>
            <a:r>
              <a:rPr lang="en-GB" sz="2400" dirty="0"/>
              <a:t>: given that remittances eventually decline, and that the most successful migrants do not return, the third plank of M’s potential to foster D is ‘diaspora mobilisation’.</a:t>
            </a:r>
            <a:endParaRPr lang="en-GB" sz="2400" b="1" dirty="0"/>
          </a:p>
          <a:p>
            <a:endParaRPr lang="en-GB" sz="2400" b="1" dirty="0"/>
          </a:p>
          <a:p>
            <a:endParaRPr lang="en-GB" sz="2400" b="1"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5</a:t>
            </a:fld>
            <a:endParaRPr lang="en-GB" dirty="0"/>
          </a:p>
        </p:txBody>
      </p:sp>
    </p:spTree>
    <p:extLst>
      <p:ext uri="{BB962C8B-B14F-4D97-AF65-F5344CB8AC3E}">
        <p14:creationId xmlns:p14="http://schemas.microsoft.com/office/powerpoint/2010/main" val="5362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A1B2-D12E-413C-AEA9-645294995D0A}"/>
              </a:ext>
            </a:extLst>
          </p:cNvPr>
          <p:cNvSpPr>
            <a:spLocks noGrp="1"/>
          </p:cNvSpPr>
          <p:nvPr>
            <p:ph type="title"/>
          </p:nvPr>
        </p:nvSpPr>
        <p:spPr>
          <a:xfrm>
            <a:off x="824344" y="0"/>
            <a:ext cx="10515600" cy="1149927"/>
          </a:xfrm>
        </p:spPr>
        <p:txBody>
          <a:bodyPr/>
          <a:lstStyle/>
          <a:p>
            <a:pPr algn="ctr"/>
            <a:r>
              <a:rPr lang="en-GB" dirty="0"/>
              <a:t>‘Mobilising the Diaspora’</a:t>
            </a:r>
          </a:p>
        </p:txBody>
      </p:sp>
      <p:sp>
        <p:nvSpPr>
          <p:cNvPr id="3" name="Content Placeholder 2">
            <a:extLst>
              <a:ext uri="{FF2B5EF4-FFF2-40B4-BE49-F238E27FC236}">
                <a16:creationId xmlns:a16="http://schemas.microsoft.com/office/drawing/2014/main" id="{D2C27507-4455-4A8D-9A6E-79A031A02212}"/>
              </a:ext>
            </a:extLst>
          </p:cNvPr>
          <p:cNvSpPr>
            <a:spLocks noGrp="1"/>
          </p:cNvSpPr>
          <p:nvPr>
            <p:ph idx="1"/>
          </p:nvPr>
        </p:nvSpPr>
        <p:spPr>
          <a:xfrm>
            <a:off x="346362" y="1149927"/>
            <a:ext cx="11471563" cy="5763492"/>
          </a:xfrm>
        </p:spPr>
        <p:txBody>
          <a:bodyPr>
            <a:normAutofit fontScale="92500" lnSpcReduction="20000"/>
          </a:bodyPr>
          <a:lstStyle/>
          <a:p>
            <a:pPr marL="0" indent="0">
              <a:buNone/>
            </a:pPr>
            <a:r>
              <a:rPr lang="en-GB" sz="2400" dirty="0"/>
              <a:t>Key international bodies concerned with M &amp; D such as the IOM now agree strongly for more attention to be paid to </a:t>
            </a:r>
            <a:r>
              <a:rPr lang="en-GB" sz="2400" b="1" dirty="0"/>
              <a:t>diaspora involvement in home-country development</a:t>
            </a:r>
            <a:r>
              <a:rPr lang="en-GB" sz="2400" dirty="0"/>
              <a:t> (eg. Farrant et al. 2006: 21):</a:t>
            </a:r>
          </a:p>
          <a:p>
            <a:pPr marL="1081088" indent="-1081088">
              <a:buNone/>
            </a:pPr>
            <a:r>
              <a:rPr lang="en-GB" sz="2400" dirty="0"/>
              <a:t>	“Migrant diasporas… can play an important role in the economic, social and political development of their countries of origin. This involvement goes beyond just sending money home. Diasporas can be the source of ideas, behaviours, identities and social capital [‘social remittances’ – Levitt 1998]… they can transfer knowledge and skills, and even political identities and practices [‘political remittances’ – Goldring 2004]”</a:t>
            </a:r>
          </a:p>
          <a:p>
            <a:pPr marL="0" indent="0">
              <a:buNone/>
            </a:pPr>
            <a:r>
              <a:rPr lang="en-GB" sz="2400" dirty="0"/>
              <a:t>Once again, the growing array of empirical studies reveals </a:t>
            </a:r>
            <a:r>
              <a:rPr lang="en-GB" sz="2400" b="1" dirty="0"/>
              <a:t>contrasting experiences</a:t>
            </a:r>
            <a:r>
              <a:rPr lang="en-GB" sz="2400" dirty="0"/>
              <a:t>. For some examples see the case-studies collected in two important edited books:</a:t>
            </a:r>
          </a:p>
          <a:p>
            <a:r>
              <a:rPr lang="en-GB" sz="2400" dirty="0"/>
              <a:t>Ninna Nyberg </a:t>
            </a:r>
            <a:r>
              <a:rPr lang="en-GB" sz="2400" dirty="0" err="1"/>
              <a:t>Sørensen</a:t>
            </a:r>
            <a:r>
              <a:rPr lang="en-GB" sz="2400" dirty="0"/>
              <a:t>: </a:t>
            </a:r>
            <a:r>
              <a:rPr lang="en-GB" sz="2400" i="1" dirty="0"/>
              <a:t>Living Across Worlds: Diaspora, Development and Transnational Engagement </a:t>
            </a:r>
            <a:r>
              <a:rPr lang="en-GB" sz="2400" dirty="0"/>
              <a:t>(IOM 2007)</a:t>
            </a:r>
          </a:p>
          <a:p>
            <a:r>
              <a:rPr lang="en-GB" sz="2400" dirty="0"/>
              <a:t>Michael Collyer: </a:t>
            </a:r>
            <a:r>
              <a:rPr lang="en-GB" sz="2400" i="1" dirty="0"/>
              <a:t>Emigration Nations: Policies and Ideologies of Emigrant Engagement </a:t>
            </a:r>
            <a:r>
              <a:rPr lang="en-GB" sz="2400" dirty="0"/>
              <a:t>(Palgrave 2013)</a:t>
            </a:r>
          </a:p>
          <a:p>
            <a:pPr marL="0" indent="0">
              <a:buNone/>
            </a:pPr>
            <a:r>
              <a:rPr lang="en-GB" sz="2400" dirty="0"/>
              <a:t>To pick out two contrasting examples from the Collyer book:</a:t>
            </a:r>
          </a:p>
          <a:p>
            <a:r>
              <a:rPr lang="en-GB" sz="2400" dirty="0"/>
              <a:t>Hercog and Siegel (2013) describe how highly-skilled Indians abroad have shifted from being ‘deserters’ of the nation, to ‘agents’ or even ‘angels’ of development;</a:t>
            </a:r>
          </a:p>
          <a:p>
            <a:r>
              <a:rPr lang="en-GB" sz="2400" dirty="0"/>
              <a:t>Vullnetari (2013) categorises Albania’s experience of diaspora mobilisation as a story of ‘big policies, small outcomes’. </a:t>
            </a:r>
          </a:p>
          <a:p>
            <a:endParaRPr lang="en-GB" sz="2400"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6</a:t>
            </a:fld>
            <a:endParaRPr lang="en-GB" dirty="0"/>
          </a:p>
        </p:txBody>
      </p:sp>
    </p:spTree>
    <p:extLst>
      <p:ext uri="{BB962C8B-B14F-4D97-AF65-F5344CB8AC3E}">
        <p14:creationId xmlns:p14="http://schemas.microsoft.com/office/powerpoint/2010/main" val="1947642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34CC-362D-4ED6-9592-2064DBE4C1EB}"/>
              </a:ext>
            </a:extLst>
          </p:cNvPr>
          <p:cNvSpPr>
            <a:spLocks noGrp="1"/>
          </p:cNvSpPr>
          <p:nvPr>
            <p:ph type="title"/>
          </p:nvPr>
        </p:nvSpPr>
        <p:spPr>
          <a:xfrm>
            <a:off x="387927" y="101888"/>
            <a:ext cx="11499273" cy="923781"/>
          </a:xfrm>
        </p:spPr>
        <p:txBody>
          <a:bodyPr/>
          <a:lstStyle/>
          <a:p>
            <a:pPr algn="ctr"/>
            <a:r>
              <a:rPr lang="en-GB" dirty="0"/>
              <a:t>Types of Diaspora Involvement</a:t>
            </a:r>
          </a:p>
        </p:txBody>
      </p:sp>
      <p:sp>
        <p:nvSpPr>
          <p:cNvPr id="3" name="Content Placeholder 2">
            <a:extLst>
              <a:ext uri="{FF2B5EF4-FFF2-40B4-BE49-F238E27FC236}">
                <a16:creationId xmlns:a16="http://schemas.microsoft.com/office/drawing/2014/main" id="{FA57EE2F-B832-4015-8FF7-266064520BD6}"/>
              </a:ext>
            </a:extLst>
          </p:cNvPr>
          <p:cNvSpPr>
            <a:spLocks noGrp="1"/>
          </p:cNvSpPr>
          <p:nvPr>
            <p:ph idx="1"/>
          </p:nvPr>
        </p:nvSpPr>
        <p:spPr>
          <a:xfrm>
            <a:off x="387927" y="1025669"/>
            <a:ext cx="11499273" cy="5679931"/>
          </a:xfrm>
        </p:spPr>
        <p:txBody>
          <a:bodyPr>
            <a:normAutofit fontScale="92500" lnSpcReduction="10000"/>
          </a:bodyPr>
          <a:lstStyle/>
          <a:p>
            <a:pPr marL="0" indent="0">
              <a:buNone/>
            </a:pPr>
            <a:r>
              <a:rPr lang="en-GB" sz="2200" dirty="0"/>
              <a:t>Pooling the typologies of various authors (de Haas 2006; </a:t>
            </a:r>
            <a:r>
              <a:rPr lang="en-GB" sz="2200" dirty="0" err="1"/>
              <a:t>Sørensen</a:t>
            </a:r>
            <a:r>
              <a:rPr lang="en-GB" sz="2200" dirty="0"/>
              <a:t> 2007; Brinkerhoff 2008; Newland and Tanaka 2010), the main types of contribution are:</a:t>
            </a:r>
          </a:p>
          <a:p>
            <a:r>
              <a:rPr lang="en-GB" sz="2200" b="1" dirty="0"/>
              <a:t>direct investment </a:t>
            </a:r>
            <a:r>
              <a:rPr lang="en-GB" sz="2200" dirty="0"/>
              <a:t>– in state projects, the businesses of others, their own enterprises, or joint ventures with locals;</a:t>
            </a:r>
          </a:p>
          <a:p>
            <a:r>
              <a:rPr lang="en-GB" sz="2200" b="1" dirty="0"/>
              <a:t>philanthropic actions </a:t>
            </a:r>
            <a:r>
              <a:rPr lang="en-GB" sz="2200" dirty="0"/>
              <a:t>– donations to emergency funds (earthquake, hurricane or drought relief), or setting up charitable foundations at national, regional or local level; </a:t>
            </a:r>
          </a:p>
          <a:p>
            <a:r>
              <a:rPr lang="en-GB" sz="2200" dirty="0"/>
              <a:t>‘</a:t>
            </a:r>
            <a:r>
              <a:rPr lang="en-GB" sz="2200" b="1" dirty="0"/>
              <a:t>diasporic volunteering</a:t>
            </a:r>
            <a:r>
              <a:rPr lang="en-GB" sz="2200" dirty="0"/>
              <a:t>’ – mainly younger, professional diasporans devoting a period of time to VSO-type work, eg. as teachers, doctors, youth workers etc.; </a:t>
            </a:r>
          </a:p>
          <a:p>
            <a:r>
              <a:rPr lang="en-GB" sz="2200" dirty="0"/>
              <a:t>‘</a:t>
            </a:r>
            <a:r>
              <a:rPr lang="en-GB" sz="2200" b="1" dirty="0"/>
              <a:t>knowledge transfer</a:t>
            </a:r>
            <a:r>
              <a:rPr lang="en-GB" sz="2200" dirty="0"/>
              <a:t>’ – diaspora professionals come to the homeland either as independent knowledge brokers and entrepreneurs, or for training and mentoring visits, to teach (eg. at university), research (in laboratories, academies, hospitals), direct, train, or collaborate. Some may be part of ‘knowledge transfer networks’ (Meyer 2011).</a:t>
            </a:r>
          </a:p>
          <a:p>
            <a:pPr marL="0" indent="0">
              <a:buNone/>
            </a:pPr>
            <a:r>
              <a:rPr lang="en-GB" sz="2200" dirty="0"/>
              <a:t>The above are mainly individually-based initiatives, although they often require or benefit from institutional and network support. Involvements which are more explicitly collective are:</a:t>
            </a:r>
          </a:p>
          <a:p>
            <a:r>
              <a:rPr lang="en-GB" sz="2200" dirty="0"/>
              <a:t>the strategy of </a:t>
            </a:r>
            <a:r>
              <a:rPr lang="en-GB" sz="2200" b="1" dirty="0"/>
              <a:t>co-development</a:t>
            </a:r>
            <a:r>
              <a:rPr lang="en-GB" sz="2200" dirty="0"/>
              <a:t>, which involves partnership between migrant groups and home-country institutions and associations;</a:t>
            </a:r>
          </a:p>
          <a:p>
            <a:r>
              <a:rPr lang="en-GB" sz="2200" b="1" dirty="0"/>
              <a:t>hometown associations </a:t>
            </a:r>
            <a:r>
              <a:rPr lang="en-GB" sz="2200" dirty="0"/>
              <a:t>(HTAs) – voluntary associations of migrants, deriving from the same place of origin, who club together to fund local development projects in their communities or origin. </a:t>
            </a:r>
          </a:p>
          <a:p>
            <a:endParaRPr lang="en-GB" dirty="0"/>
          </a:p>
          <a:p>
            <a:endParaRPr lang="en-GB" dirty="0"/>
          </a:p>
          <a:p>
            <a:pPr marL="0" indent="0">
              <a:buNone/>
            </a:pPr>
            <a:endParaRPr lang="en-GB" dirty="0"/>
          </a:p>
          <a:p>
            <a:endParaRPr lang="en-GB" b="1"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7</a:t>
            </a:fld>
            <a:endParaRPr lang="en-GB" dirty="0"/>
          </a:p>
        </p:txBody>
      </p:sp>
    </p:spTree>
    <p:extLst>
      <p:ext uri="{BB962C8B-B14F-4D97-AF65-F5344CB8AC3E}">
        <p14:creationId xmlns:p14="http://schemas.microsoft.com/office/powerpoint/2010/main" val="508969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48A9B-5DD0-4AAD-AAB4-CE6778E0061F}"/>
              </a:ext>
            </a:extLst>
          </p:cNvPr>
          <p:cNvSpPr>
            <a:spLocks noGrp="1"/>
          </p:cNvSpPr>
          <p:nvPr>
            <p:ph type="title"/>
          </p:nvPr>
        </p:nvSpPr>
        <p:spPr>
          <a:xfrm>
            <a:off x="263237" y="181407"/>
            <a:ext cx="11554690" cy="1325563"/>
          </a:xfrm>
        </p:spPr>
        <p:txBody>
          <a:bodyPr/>
          <a:lstStyle/>
          <a:p>
            <a:r>
              <a:rPr lang="en-GB" dirty="0"/>
              <a:t>Example 1 – Mexican Home-Town Associations</a:t>
            </a:r>
          </a:p>
        </p:txBody>
      </p:sp>
      <p:sp>
        <p:nvSpPr>
          <p:cNvPr id="3" name="Content Placeholder 2">
            <a:extLst>
              <a:ext uri="{FF2B5EF4-FFF2-40B4-BE49-F238E27FC236}">
                <a16:creationId xmlns:a16="http://schemas.microsoft.com/office/drawing/2014/main" id="{E365A238-D18F-4EC8-B888-3480CAD81022}"/>
              </a:ext>
            </a:extLst>
          </p:cNvPr>
          <p:cNvSpPr>
            <a:spLocks noGrp="1"/>
          </p:cNvSpPr>
          <p:nvPr>
            <p:ph idx="1"/>
          </p:nvPr>
        </p:nvSpPr>
        <p:spPr>
          <a:xfrm>
            <a:off x="263237" y="1506970"/>
            <a:ext cx="11457708" cy="5157066"/>
          </a:xfrm>
        </p:spPr>
        <p:txBody>
          <a:bodyPr>
            <a:normAutofit fontScale="70000" lnSpcReduction="20000"/>
          </a:bodyPr>
          <a:lstStyle/>
          <a:p>
            <a:pPr marL="0" indent="0">
              <a:buNone/>
            </a:pPr>
            <a:r>
              <a:rPr lang="en-GB" dirty="0"/>
              <a:t>This is the </a:t>
            </a:r>
            <a:r>
              <a:rPr lang="en-GB" b="1" dirty="0"/>
              <a:t>most widely-known </a:t>
            </a:r>
            <a:r>
              <a:rPr lang="en-GB" dirty="0"/>
              <a:t>form of transnational/diasporic initiative, targeting local development in  migrants’ country of origin (see, eg., Aparicio and Meseguer 2012; Fox and Bada 2008; Muñoz and Collazo 2014; Orozco and Garcia-Zanello 2009; Orozco and Lapointe 2004).</a:t>
            </a:r>
          </a:p>
          <a:p>
            <a:pPr marL="0" indent="0">
              <a:buNone/>
            </a:pPr>
            <a:r>
              <a:rPr lang="en-GB" dirty="0"/>
              <a:t>They have a </a:t>
            </a:r>
            <a:r>
              <a:rPr lang="en-GB" b="1" dirty="0"/>
              <a:t>long history </a:t>
            </a:r>
            <a:r>
              <a:rPr lang="en-GB" dirty="0"/>
              <a:t>in the US, traceable as HTAs to the 1960s, but in other forms (as mutual aid societies etc.) much earlier. Other older-established migrant groups in the US (Irish, Italians etc.) created the equivalent of HTAs in 19</a:t>
            </a:r>
            <a:r>
              <a:rPr lang="en-GB" baseline="30000" dirty="0"/>
              <a:t>th</a:t>
            </a:r>
            <a:r>
              <a:rPr lang="en-GB" dirty="0"/>
              <a:t> Century.</a:t>
            </a:r>
          </a:p>
          <a:p>
            <a:pPr marL="0" indent="0">
              <a:buNone/>
            </a:pPr>
            <a:r>
              <a:rPr lang="en-GB" dirty="0"/>
              <a:t>Main targets for HTA support have been in the fields of </a:t>
            </a:r>
            <a:r>
              <a:rPr lang="en-GB" b="1" dirty="0"/>
              <a:t>infrastructure </a:t>
            </a:r>
            <a:r>
              <a:rPr lang="en-GB" dirty="0"/>
              <a:t>(roads, power, clean water, sewerage systems), </a:t>
            </a:r>
            <a:r>
              <a:rPr lang="en-GB" b="1" dirty="0"/>
              <a:t>education</a:t>
            </a:r>
            <a:r>
              <a:rPr lang="en-GB" dirty="0"/>
              <a:t>, </a:t>
            </a:r>
            <a:r>
              <a:rPr lang="en-GB" b="1" dirty="0"/>
              <a:t>health</a:t>
            </a:r>
            <a:r>
              <a:rPr lang="en-GB" dirty="0"/>
              <a:t>,</a:t>
            </a:r>
            <a:r>
              <a:rPr lang="en-GB" b="1" dirty="0"/>
              <a:t> </a:t>
            </a:r>
            <a:r>
              <a:rPr lang="en-GB" dirty="0"/>
              <a:t>and</a:t>
            </a:r>
            <a:r>
              <a:rPr lang="en-GB" b="1" dirty="0"/>
              <a:t> community facilities </a:t>
            </a:r>
            <a:r>
              <a:rPr lang="en-GB" dirty="0"/>
              <a:t>(eg. related to sports and festivals). The more established HTAs have moved from social and infrastructural projects to </a:t>
            </a:r>
            <a:r>
              <a:rPr lang="en-GB" b="1" dirty="0"/>
              <a:t>economically productive </a:t>
            </a:r>
            <a:r>
              <a:rPr lang="en-GB" dirty="0"/>
              <a:t>ones – workshops, small businesses, cooperatives etc. HTAs have also become well-known for the ‘</a:t>
            </a:r>
            <a:r>
              <a:rPr lang="en-GB" i="1" dirty="0"/>
              <a:t>tres por uno’ </a:t>
            </a:r>
            <a:r>
              <a:rPr lang="en-GB" dirty="0"/>
              <a:t>scheme of collective remittances, matched by federal, state and municipal funds.</a:t>
            </a:r>
          </a:p>
          <a:p>
            <a:pPr marL="0" indent="0">
              <a:buNone/>
            </a:pPr>
            <a:r>
              <a:rPr lang="en-GB" b="1" dirty="0"/>
              <a:t>Downsides of HTAs:</a:t>
            </a:r>
          </a:p>
          <a:p>
            <a:r>
              <a:rPr lang="en-GB" dirty="0"/>
              <a:t>they are ‘filling the gap’ between the government and its development responsibilities;</a:t>
            </a:r>
          </a:p>
          <a:p>
            <a:r>
              <a:rPr lang="en-GB" dirty="0"/>
              <a:t>HTAs’ priorities may not match real local needs – eg. prioritising paved road or sports hall over clean water and sewerage systems;</a:t>
            </a:r>
          </a:p>
          <a:p>
            <a:r>
              <a:rPr lang="en-GB" dirty="0"/>
              <a:t>HTAs’ may lack knowledge and expertise, plus lack of communication with locals;</a:t>
            </a:r>
          </a:p>
          <a:p>
            <a:r>
              <a:rPr lang="en-GB" dirty="0"/>
              <a:t>HTAs may be undemocratic, and exclude women;</a:t>
            </a:r>
          </a:p>
          <a:p>
            <a:r>
              <a:rPr lang="en-GB" dirty="0"/>
              <a:t>they may increase development disparities between communities with, and without, migrants abroad.</a:t>
            </a:r>
          </a:p>
          <a:p>
            <a:pPr marL="0" indent="0">
              <a:buNone/>
            </a:pPr>
            <a:endParaRPr lang="en-GB"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8</a:t>
            </a:fld>
            <a:endParaRPr lang="en-GB" dirty="0"/>
          </a:p>
        </p:txBody>
      </p:sp>
    </p:spTree>
    <p:extLst>
      <p:ext uri="{BB962C8B-B14F-4D97-AF65-F5344CB8AC3E}">
        <p14:creationId xmlns:p14="http://schemas.microsoft.com/office/powerpoint/2010/main" val="1478047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458F3-E141-449E-A20A-0CA52E300C3E}"/>
              </a:ext>
            </a:extLst>
          </p:cNvPr>
          <p:cNvSpPr>
            <a:spLocks noGrp="1"/>
          </p:cNvSpPr>
          <p:nvPr>
            <p:ph type="title"/>
          </p:nvPr>
        </p:nvSpPr>
        <p:spPr>
          <a:xfrm>
            <a:off x="838200" y="0"/>
            <a:ext cx="10515600" cy="1325563"/>
          </a:xfrm>
        </p:spPr>
        <p:txBody>
          <a:bodyPr/>
          <a:lstStyle/>
          <a:p>
            <a:pPr algn="ctr"/>
            <a:r>
              <a:rPr lang="en-GB" dirty="0"/>
              <a:t>Example 2 – HTAs in France and Mali</a:t>
            </a:r>
          </a:p>
        </p:txBody>
      </p:sp>
      <p:sp>
        <p:nvSpPr>
          <p:cNvPr id="3" name="Content Placeholder 2">
            <a:extLst>
              <a:ext uri="{FF2B5EF4-FFF2-40B4-BE49-F238E27FC236}">
                <a16:creationId xmlns:a16="http://schemas.microsoft.com/office/drawing/2014/main" id="{95626632-E8F4-45AB-A052-535067AD5D42}"/>
              </a:ext>
            </a:extLst>
          </p:cNvPr>
          <p:cNvSpPr>
            <a:spLocks noGrp="1"/>
          </p:cNvSpPr>
          <p:nvPr>
            <p:ph idx="1"/>
          </p:nvPr>
        </p:nvSpPr>
        <p:spPr>
          <a:xfrm>
            <a:off x="332509" y="1074738"/>
            <a:ext cx="11526982" cy="5532437"/>
          </a:xfrm>
        </p:spPr>
        <p:txBody>
          <a:bodyPr>
            <a:normAutofit fontScale="92500" lnSpcReduction="10000"/>
          </a:bodyPr>
          <a:lstStyle/>
          <a:p>
            <a:pPr marL="0" indent="0">
              <a:buNone/>
            </a:pPr>
            <a:r>
              <a:rPr lang="en-GB" sz="2400" dirty="0"/>
              <a:t>This case-study (from Chauvet et al. 2013) demonstrates a fairly successful outcome of the HTA impact on local development in the </a:t>
            </a:r>
            <a:r>
              <a:rPr lang="en-GB" sz="2400" b="1" dirty="0"/>
              <a:t>Euro-African context</a:t>
            </a:r>
            <a:r>
              <a:rPr lang="en-GB" sz="2400" dirty="0"/>
              <a:t>. </a:t>
            </a:r>
          </a:p>
          <a:p>
            <a:pPr marL="0" indent="0">
              <a:buNone/>
            </a:pPr>
            <a:r>
              <a:rPr lang="en-GB" sz="2400" dirty="0"/>
              <a:t>Researchers examined the activities of more than </a:t>
            </a:r>
            <a:r>
              <a:rPr lang="en-GB" sz="2400" b="1" dirty="0"/>
              <a:t>400 HTAs </a:t>
            </a:r>
            <a:r>
              <a:rPr lang="en-GB" sz="2400" dirty="0"/>
              <a:t>established by Malians in France since the 1980s. Comparisons were made between ‘</a:t>
            </a:r>
            <a:r>
              <a:rPr lang="en-GB" sz="2400" b="1" dirty="0"/>
              <a:t>treated</a:t>
            </a:r>
            <a:r>
              <a:rPr lang="en-GB" sz="2400" dirty="0"/>
              <a:t>’ (those with HTA in France) and ‘</a:t>
            </a:r>
            <a:r>
              <a:rPr lang="en-GB" sz="2400" b="1" dirty="0"/>
              <a:t>control</a:t>
            </a:r>
            <a:r>
              <a:rPr lang="en-GB" sz="2400" dirty="0"/>
              <a:t>’ villages (those without HTA); between three kinds of public good – </a:t>
            </a:r>
            <a:r>
              <a:rPr lang="en-GB" sz="2400" b="1" dirty="0"/>
              <a:t>schools</a:t>
            </a:r>
            <a:r>
              <a:rPr lang="en-GB" sz="2400" dirty="0"/>
              <a:t>, </a:t>
            </a:r>
            <a:r>
              <a:rPr lang="en-GB" sz="2400" b="1" dirty="0"/>
              <a:t>health clinics</a:t>
            </a:r>
            <a:r>
              <a:rPr lang="en-GB" sz="2400" dirty="0"/>
              <a:t>, and </a:t>
            </a:r>
            <a:r>
              <a:rPr lang="en-GB" sz="2400" b="1" dirty="0"/>
              <a:t>safe water </a:t>
            </a:r>
            <a:r>
              <a:rPr lang="en-GB" sz="2400" dirty="0"/>
              <a:t>supply; and across different intercensal periods </a:t>
            </a:r>
            <a:r>
              <a:rPr lang="en-GB" sz="2400" b="1" dirty="0"/>
              <a:t>1987-1998-2009</a:t>
            </a:r>
            <a:r>
              <a:rPr lang="en-GB" sz="2400" dirty="0"/>
              <a:t>.</a:t>
            </a:r>
          </a:p>
          <a:p>
            <a:pPr marL="0" indent="0">
              <a:buNone/>
            </a:pPr>
            <a:r>
              <a:rPr lang="en-GB" sz="2400" b="1" dirty="0"/>
              <a:t>Some results</a:t>
            </a:r>
            <a:r>
              <a:rPr lang="en-GB" sz="2400" dirty="0"/>
              <a:t>:</a:t>
            </a:r>
          </a:p>
          <a:p>
            <a:r>
              <a:rPr lang="en-GB" sz="2400" dirty="0"/>
              <a:t>steady expansion of schools and health services since 1987; water improvements more concentrated in the later period (1998-2009);</a:t>
            </a:r>
          </a:p>
          <a:p>
            <a:r>
              <a:rPr lang="en-GB" sz="2400" dirty="0"/>
              <a:t>‘treated’ villages larger than ‘control’ villages on average, and have faster demographic growth;</a:t>
            </a:r>
          </a:p>
          <a:p>
            <a:r>
              <a:rPr lang="en-GB" sz="2400" dirty="0"/>
              <a:t>Based on a ‘difference in difference’ analysis, Chauvet et al. find that:</a:t>
            </a:r>
          </a:p>
          <a:p>
            <a:pPr marL="271463" indent="0">
              <a:buNone/>
            </a:pPr>
            <a:r>
              <a:rPr lang="en-GB" sz="2400" dirty="0" err="1"/>
              <a:t>i</a:t>
            </a:r>
            <a:r>
              <a:rPr lang="en-GB" sz="2400" dirty="0"/>
              <a:t>) for </a:t>
            </a:r>
            <a:r>
              <a:rPr lang="en-GB" sz="2400" b="1" dirty="0"/>
              <a:t>schools</a:t>
            </a:r>
            <a:r>
              <a:rPr lang="en-GB" sz="2400" dirty="0"/>
              <a:t>, the contrast between ‘treated’ and ‘control’ villages (in favour of ‘treated’) remains constant after the advent of HTA’s;</a:t>
            </a:r>
          </a:p>
          <a:p>
            <a:pPr marL="271463" indent="0">
              <a:buNone/>
            </a:pPr>
            <a:r>
              <a:rPr lang="en-GB" sz="2400" dirty="0"/>
              <a:t>ii) for </a:t>
            </a:r>
            <a:r>
              <a:rPr lang="en-GB" sz="2400" b="1" dirty="0"/>
              <a:t>water</a:t>
            </a:r>
            <a:r>
              <a:rPr lang="en-GB" sz="2400" dirty="0"/>
              <a:t>, treated villages improved their already superior supplies faster than control villages;</a:t>
            </a:r>
          </a:p>
          <a:p>
            <a:pPr marL="271463" indent="0">
              <a:buNone/>
            </a:pPr>
            <a:r>
              <a:rPr lang="en-GB" sz="2400" dirty="0"/>
              <a:t>iii) for </a:t>
            </a:r>
            <a:r>
              <a:rPr lang="en-GB" sz="2400" b="1" dirty="0"/>
              <a:t>health clinics</a:t>
            </a:r>
            <a:r>
              <a:rPr lang="en-GB" sz="2400" dirty="0"/>
              <a:t>, the reverse was found: here, treated villages were previously disadvantaged but then HTA support enabled them to catch up.</a:t>
            </a:r>
          </a:p>
          <a:p>
            <a:endParaRPr lang="en-GB" dirty="0"/>
          </a:p>
        </p:txBody>
      </p:sp>
      <p:sp>
        <p:nvSpPr>
          <p:cNvPr id="4" name="Slide Number Placeholder 3"/>
          <p:cNvSpPr>
            <a:spLocks noGrp="1"/>
          </p:cNvSpPr>
          <p:nvPr>
            <p:ph type="sldNum" sz="quarter" idx="12"/>
          </p:nvPr>
        </p:nvSpPr>
        <p:spPr/>
        <p:txBody>
          <a:bodyPr/>
          <a:lstStyle/>
          <a:p>
            <a:fld id="{8B5411C8-23A7-4FE7-9FC7-4199710B4F83}" type="slidenum">
              <a:rPr lang="en-GB" smtClean="0"/>
              <a:pPr/>
              <a:t>9</a:t>
            </a:fld>
            <a:endParaRPr lang="en-GB" dirty="0"/>
          </a:p>
        </p:txBody>
      </p:sp>
    </p:spTree>
    <p:extLst>
      <p:ext uri="{BB962C8B-B14F-4D97-AF65-F5344CB8AC3E}">
        <p14:creationId xmlns:p14="http://schemas.microsoft.com/office/powerpoint/2010/main" val="910599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3288</Words>
  <Application>Microsoft Office PowerPoint</Application>
  <PresentationFormat>Widescreen</PresentationFormat>
  <Paragraphs>133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What can the Diaspora do to support local development? Mapping the field and examples of international good practice</vt:lpstr>
      <vt:lpstr>Outline</vt:lpstr>
      <vt:lpstr>Defining terms: Diaspora</vt:lpstr>
      <vt:lpstr>Defining terms: (Local) Development</vt:lpstr>
      <vt:lpstr>Diaspora and the Migration-Development Nexus</vt:lpstr>
      <vt:lpstr>‘Mobilising the Diaspora’</vt:lpstr>
      <vt:lpstr>Types of Diaspora Involvement</vt:lpstr>
      <vt:lpstr>Example 1 – Mexican Home-Town Associations</vt:lpstr>
      <vt:lpstr>Example 2 – HTAs in France and Mali</vt:lpstr>
      <vt:lpstr>Example 3 – Knowledge Transfer to Latvia and Greece</vt:lpstr>
      <vt:lpstr> Barriers and Obstacles to be overcome</vt:lpstr>
      <vt:lpstr>References cited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the Diaspora do to support local development? Mapping the field and examples of international good practice</dc:title>
  <dc:creator>John Wannop</dc:creator>
  <cp:lastModifiedBy>E5270</cp:lastModifiedBy>
  <cp:revision>32</cp:revision>
  <dcterms:created xsi:type="dcterms:W3CDTF">2017-10-21T15:07:31Z</dcterms:created>
  <dcterms:modified xsi:type="dcterms:W3CDTF">2017-10-28T08:35:35Z</dcterms:modified>
</cp:coreProperties>
</file>